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7"/>
  </p:notesMasterIdLst>
  <p:sldIdLst>
    <p:sldId id="262" r:id="rId5"/>
    <p:sldId id="302" r:id="rId6"/>
    <p:sldId id="303" r:id="rId7"/>
    <p:sldId id="263" r:id="rId8"/>
    <p:sldId id="306" r:id="rId9"/>
    <p:sldId id="288" r:id="rId10"/>
    <p:sldId id="287" r:id="rId11"/>
    <p:sldId id="291" r:id="rId12"/>
    <p:sldId id="294" r:id="rId13"/>
    <p:sldId id="304" r:id="rId14"/>
    <p:sldId id="295" r:id="rId15"/>
    <p:sldId id="297" r:id="rId16"/>
    <p:sldId id="296" r:id="rId17"/>
    <p:sldId id="300" r:id="rId18"/>
    <p:sldId id="286" r:id="rId19"/>
    <p:sldId id="307" r:id="rId20"/>
    <p:sldId id="299" r:id="rId21"/>
    <p:sldId id="308" r:id="rId22"/>
    <p:sldId id="290" r:id="rId23"/>
    <p:sldId id="289" r:id="rId24"/>
    <p:sldId id="309" r:id="rId25"/>
    <p:sldId id="31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94"/>
  </p:normalViewPr>
  <p:slideViewPr>
    <p:cSldViewPr snapToGrid="0">
      <p:cViewPr varScale="1">
        <p:scale>
          <a:sx n="98" d="100"/>
          <a:sy n="98" d="100"/>
        </p:scale>
        <p:origin x="510" y="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F5AF21-12E7-C742-A9F7-DC4A4182B874}" type="datetimeFigureOut">
              <a:rPr lang="en-US" smtClean="0"/>
              <a:t>4/15/2025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AB13BD-31FE-ED47-9358-662A702F7DEA}" type="slidenum">
              <a:rPr lang="en-US" smtClean="0"/>
              <a:t>‹#›</a:t>
            </a:fld>
            <a:endParaRPr lang="en-US"/>
          </a:p>
        </p:txBody>
      </p:sp>
    </p:spTree>
    <p:extLst>
      <p:ext uri="{BB962C8B-B14F-4D97-AF65-F5344CB8AC3E}">
        <p14:creationId xmlns:p14="http://schemas.microsoft.com/office/powerpoint/2010/main" val="961587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DD9D-1D26-5C7E-93FF-C7E410B6BC49}"/>
              </a:ext>
            </a:extLst>
          </p:cNvPr>
          <p:cNvSpPr>
            <a:spLocks noGrp="1"/>
          </p:cNvSpPr>
          <p:nvPr>
            <p:ph type="ctrTitle"/>
          </p:nvPr>
        </p:nvSpPr>
        <p:spPr>
          <a:xfrm>
            <a:off x="1524000" y="1234439"/>
            <a:ext cx="9144000" cy="2275523"/>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75CBED-BA67-47C0-002C-40E23D273C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6B2719B7-109F-A486-B7E2-BE4868511EF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505039" y="5416644"/>
            <a:ext cx="5181922" cy="945131"/>
          </a:xfrm>
          <a:prstGeom prst="rect">
            <a:avLst/>
          </a:prstGeom>
        </p:spPr>
      </p:pic>
    </p:spTree>
    <p:extLst>
      <p:ext uri="{BB962C8B-B14F-4D97-AF65-F5344CB8AC3E}">
        <p14:creationId xmlns:p14="http://schemas.microsoft.com/office/powerpoint/2010/main" val="129517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480F5-9498-E821-D8D6-F4B7EF5654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3C1DF9-FE27-E389-D92A-4BDD3C8EC0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4F09F2F-1485-8D2F-080F-310B221E655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D4AA02F5-7D6F-E7E4-6AD2-CDF0F6EE5BF2}"/>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4" name="Picture 3">
            <a:extLst>
              <a:ext uri="{FF2B5EF4-FFF2-40B4-BE49-F238E27FC236}">
                <a16:creationId xmlns:a16="http://schemas.microsoft.com/office/drawing/2014/main" id="{945405AE-3022-D73A-6E9B-1EE9702F7EB0}"/>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59755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68D7F1-B837-744D-210B-E2FE2666B7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8E1611-8EE5-8512-5A11-FA79F9455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3CE2A52E-70FF-899E-ACE6-8FB9EE8E712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B5E5EFF4-6AA4-4E31-728F-BE988E9FA347}"/>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4" name="Picture 3">
            <a:extLst>
              <a:ext uri="{FF2B5EF4-FFF2-40B4-BE49-F238E27FC236}">
                <a16:creationId xmlns:a16="http://schemas.microsoft.com/office/drawing/2014/main" id="{CB837123-D263-5EB0-4F14-EC567A4F74C7}"/>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4165339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74540-C1CF-A013-BB96-CBB938F0EB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CABF4A-9AB1-1961-C29D-093108ED31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77E92BA-6A27-18C4-CDB3-1760AAA8DEA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0" name="Slide Number Placeholder 5">
            <a:extLst>
              <a:ext uri="{FF2B5EF4-FFF2-40B4-BE49-F238E27FC236}">
                <a16:creationId xmlns:a16="http://schemas.microsoft.com/office/drawing/2014/main" id="{4A5502DE-99FE-EB26-42D2-7A8D0FF580D0}"/>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6" name="Picture 5">
            <a:extLst>
              <a:ext uri="{FF2B5EF4-FFF2-40B4-BE49-F238E27FC236}">
                <a16:creationId xmlns:a16="http://schemas.microsoft.com/office/drawing/2014/main" id="{BA2119CB-4B2A-8C77-CB54-99D8613F3627}"/>
              </a:ext>
            </a:extLst>
          </p:cNvPr>
          <p:cNvPicPr>
            <a:picLocks noChangeAspect="1"/>
          </p:cNvPicPr>
          <p:nvPr userDrawn="1"/>
        </p:nvPicPr>
        <p:blipFill>
          <a:blip r:embed="rId2"/>
          <a:stretch>
            <a:fillRect/>
          </a:stretch>
        </p:blipFill>
        <p:spPr>
          <a:xfrm>
            <a:off x="838200" y="6270491"/>
            <a:ext cx="2326864" cy="426045"/>
          </a:xfrm>
          <a:prstGeom prst="rect">
            <a:avLst/>
          </a:prstGeom>
        </p:spPr>
      </p:pic>
    </p:spTree>
    <p:extLst>
      <p:ext uri="{BB962C8B-B14F-4D97-AF65-F5344CB8AC3E}">
        <p14:creationId xmlns:p14="http://schemas.microsoft.com/office/powerpoint/2010/main" val="309829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2F0AC-598A-1480-852E-5A5AE65FF8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272E8E-80FF-8068-8D2E-E8EDDFCF66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B2980C5B-4585-A50B-0EDB-5C373D5BB11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9FF28FC9-7048-FDE5-19BB-D4D5D301E2F6}"/>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6" name="Picture 5">
            <a:extLst>
              <a:ext uri="{FF2B5EF4-FFF2-40B4-BE49-F238E27FC236}">
                <a16:creationId xmlns:a16="http://schemas.microsoft.com/office/drawing/2014/main" id="{FF7877AB-4742-0F4C-48AB-241A055711DD}"/>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16679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710CA-A024-18E4-1551-CBBC2A2C50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C7C662-4B24-7293-2D40-0D80B19031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7582BA-F6DD-044A-BFD6-A5D36283AB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56740EB3-6EBC-3BB4-F7EF-512D62FB1A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8" name="Slide Number Placeholder 5">
            <a:extLst>
              <a:ext uri="{FF2B5EF4-FFF2-40B4-BE49-F238E27FC236}">
                <a16:creationId xmlns:a16="http://schemas.microsoft.com/office/drawing/2014/main" id="{0DA32AB9-980C-52C0-FB78-483B5B50E00C}"/>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5" name="Picture 4">
            <a:extLst>
              <a:ext uri="{FF2B5EF4-FFF2-40B4-BE49-F238E27FC236}">
                <a16:creationId xmlns:a16="http://schemas.microsoft.com/office/drawing/2014/main" id="{6010674D-EAC2-4CB4-9B50-6D0B5D2634EA}"/>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935940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8753C-857F-E0D3-4C6A-A4CED31064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964A07-A8C0-B601-458A-55E72458BD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93F02F-0F95-E5BD-E893-05F98DF6B5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EE446F-E7F4-FC62-BF49-D3B81CF93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F00D3C-C128-F958-AAF9-26B9B88818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894276B-0DBA-B2DD-89C1-388D760F686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1" name="Slide Number Placeholder 5">
            <a:extLst>
              <a:ext uri="{FF2B5EF4-FFF2-40B4-BE49-F238E27FC236}">
                <a16:creationId xmlns:a16="http://schemas.microsoft.com/office/drawing/2014/main" id="{3778FB22-5C10-EE2B-D469-77E187E6B65E}"/>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7" name="Picture 6">
            <a:extLst>
              <a:ext uri="{FF2B5EF4-FFF2-40B4-BE49-F238E27FC236}">
                <a16:creationId xmlns:a16="http://schemas.microsoft.com/office/drawing/2014/main" id="{2DBD077D-C559-0BE9-2CF1-3A959B4EAAE2}"/>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289761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A70F2-49AA-5BE0-EBF5-4004A7A965F9}"/>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8BA7D6BA-B1F8-4E8A-E39A-39AE9AD432F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5">
            <a:extLst>
              <a:ext uri="{FF2B5EF4-FFF2-40B4-BE49-F238E27FC236}">
                <a16:creationId xmlns:a16="http://schemas.microsoft.com/office/drawing/2014/main" id="{500CE248-D8A2-E07C-4DCA-8BCD99342904}"/>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3" name="Picture 2">
            <a:extLst>
              <a:ext uri="{FF2B5EF4-FFF2-40B4-BE49-F238E27FC236}">
                <a16:creationId xmlns:a16="http://schemas.microsoft.com/office/drawing/2014/main" id="{FF396F13-5A41-3EFB-F70F-AD756178BA89}"/>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272522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1F99F6A-70BE-AD00-3510-24ED7010215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5">
            <a:extLst>
              <a:ext uri="{FF2B5EF4-FFF2-40B4-BE49-F238E27FC236}">
                <a16:creationId xmlns:a16="http://schemas.microsoft.com/office/drawing/2014/main" id="{B6784C01-F062-4FF9-94C9-B96A76F4372A}"/>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2" name="Picture 1">
            <a:extLst>
              <a:ext uri="{FF2B5EF4-FFF2-40B4-BE49-F238E27FC236}">
                <a16:creationId xmlns:a16="http://schemas.microsoft.com/office/drawing/2014/main" id="{7C20B6F6-E7F2-DDEC-1302-8F31BC4CF953}"/>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303752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98077-4443-D0C6-6109-736F91EE9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4BF44F-5D8C-CECC-6428-C139EF9440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0EB9B-6D2B-835E-9C75-2088C2E35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0030F3A6-3E9D-74CB-A371-BB4E2B52D3A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5">
            <a:extLst>
              <a:ext uri="{FF2B5EF4-FFF2-40B4-BE49-F238E27FC236}">
                <a16:creationId xmlns:a16="http://schemas.microsoft.com/office/drawing/2014/main" id="{82D1A94B-3310-96BF-8C23-35A1A14CCD59}"/>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5" name="Picture 4">
            <a:extLst>
              <a:ext uri="{FF2B5EF4-FFF2-40B4-BE49-F238E27FC236}">
                <a16:creationId xmlns:a16="http://schemas.microsoft.com/office/drawing/2014/main" id="{222B9D0A-45E5-1F60-D7E2-8F4AD5055642}"/>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1271140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72B10-DBA2-ABDA-61E6-F60AE5C5A3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5FFDDF-C6A6-921B-30BB-F05D99C48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3A7FBB-1608-0F3A-5AE6-B490838B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1F1CBC6F-19E2-D4D1-DD66-DE5F718A380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5">
            <a:extLst>
              <a:ext uri="{FF2B5EF4-FFF2-40B4-BE49-F238E27FC236}">
                <a16:creationId xmlns:a16="http://schemas.microsoft.com/office/drawing/2014/main" id="{80BE1E9A-F50B-7A0F-CFA5-5CCED18A6584}"/>
              </a:ext>
            </a:extLst>
          </p:cNvPr>
          <p:cNvSpPr>
            <a:spLocks noGrp="1"/>
          </p:cNvSpPr>
          <p:nvPr>
            <p:ph type="sldNum" sz="quarter" idx="12"/>
          </p:nvPr>
        </p:nvSpPr>
        <p:spPr>
          <a:xfrm>
            <a:off x="11353800" y="6356350"/>
            <a:ext cx="555331" cy="365125"/>
          </a:xfrm>
          <a:prstGeom prst="rect">
            <a:avLst/>
          </a:prstGeom>
        </p:spPr>
        <p:txBody>
          <a:bodyPr/>
          <a:lstStyle>
            <a:lvl1pPr>
              <a:defRPr sz="1400"/>
            </a:lvl1pPr>
          </a:lstStyle>
          <a:p>
            <a:fld id="{44C0E520-CB02-FE44-B9CA-49F8729EC252}" type="slidenum">
              <a:rPr lang="en-US" smtClean="0"/>
              <a:pPr/>
              <a:t>‹#›</a:t>
            </a:fld>
            <a:endParaRPr lang="en-US" dirty="0"/>
          </a:p>
        </p:txBody>
      </p:sp>
      <p:pic>
        <p:nvPicPr>
          <p:cNvPr id="5" name="Picture 4">
            <a:extLst>
              <a:ext uri="{FF2B5EF4-FFF2-40B4-BE49-F238E27FC236}">
                <a16:creationId xmlns:a16="http://schemas.microsoft.com/office/drawing/2014/main" id="{7F7EC3E2-AAB2-FBD3-45B7-F216A791D5CE}"/>
              </a:ext>
            </a:extLst>
          </p:cNvPr>
          <p:cNvPicPr>
            <a:picLocks noChangeAspect="1"/>
          </p:cNvPicPr>
          <p:nvPr userDrawn="1"/>
        </p:nvPicPr>
        <p:blipFill>
          <a:blip r:embed="rId2"/>
          <a:stretch>
            <a:fillRect/>
          </a:stretch>
        </p:blipFill>
        <p:spPr>
          <a:xfrm>
            <a:off x="838200" y="6278092"/>
            <a:ext cx="2322777" cy="426757"/>
          </a:xfrm>
          <a:prstGeom prst="rect">
            <a:avLst/>
          </a:prstGeom>
        </p:spPr>
      </p:pic>
    </p:spTree>
    <p:extLst>
      <p:ext uri="{BB962C8B-B14F-4D97-AF65-F5344CB8AC3E}">
        <p14:creationId xmlns:p14="http://schemas.microsoft.com/office/powerpoint/2010/main" val="273915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A98615-7318-98AB-5F19-113D83E03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FF142A1-F84F-DB8F-523C-C855F2479A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562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3.wmf"/><Relationship Id="rId2" Type="http://schemas.openxmlformats.org/officeDocument/2006/relationships/oleObject" Target="../embeddings/oleObject1.bin"/><Relationship Id="rId1" Type="http://schemas.openxmlformats.org/officeDocument/2006/relationships/slideLayout" Target="../slideLayouts/slideLayout6.xml"/><Relationship Id="rId6" Type="http://schemas.openxmlformats.org/officeDocument/2006/relationships/oleObject" Target="../embeddings/oleObject3.bin"/><Relationship Id="rId5" Type="http://schemas.openxmlformats.org/officeDocument/2006/relationships/image" Target="../media/image12.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6.wmf"/><Relationship Id="rId12" Type="http://schemas.openxmlformats.org/officeDocument/2006/relationships/oleObject" Target="../embeddings/oleObject9.bin"/><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oleObject" Target="../embeddings/oleObject6.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7.wmf"/></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oleObject" Target="../embeddings/oleObject12.bin"/><Relationship Id="rId5" Type="http://schemas.openxmlformats.org/officeDocument/2006/relationships/image" Target="../media/image22.wmf"/><Relationship Id="rId4" Type="http://schemas.openxmlformats.org/officeDocument/2006/relationships/oleObject" Target="../embeddings/oleObject11.bin"/><Relationship Id="rId9" Type="http://schemas.openxmlformats.org/officeDocument/2006/relationships/image" Target="../media/image24.wmf"/></Relationships>
</file>

<file path=ppt/slides/_rels/slide18.xml.rels><?xml version="1.0" encoding="UTF-8" standalone="yes"?>
<Relationships xmlns="http://schemas.openxmlformats.org/package/2006/relationships"><Relationship Id="rId3" Type="http://schemas.openxmlformats.org/officeDocument/2006/relationships/image" Target="../media/image25.wmf"/><Relationship Id="rId7" Type="http://schemas.openxmlformats.org/officeDocument/2006/relationships/image" Target="../media/image28.wmf"/><Relationship Id="rId2" Type="http://schemas.openxmlformats.org/officeDocument/2006/relationships/oleObject" Target="../embeddings/oleObject14.bin"/><Relationship Id="rId1" Type="http://schemas.openxmlformats.org/officeDocument/2006/relationships/slideLayout" Target="../slideLayouts/slideLayout2.xml"/><Relationship Id="rId6" Type="http://schemas.openxmlformats.org/officeDocument/2006/relationships/oleObject" Target="../embeddings/oleObject15.bin"/><Relationship Id="rId5" Type="http://schemas.openxmlformats.org/officeDocument/2006/relationships/image" Target="../media/image27.emf"/><Relationship Id="rId4" Type="http://schemas.openxmlformats.org/officeDocument/2006/relationships/image" Target="../media/image26.emf"/></Relationships>
</file>

<file path=ppt/slides/_rels/slide1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31E6F-66C6-64F7-233D-7F5B6A5EF74D}"/>
              </a:ext>
            </a:extLst>
          </p:cNvPr>
          <p:cNvSpPr>
            <a:spLocks noGrp="1"/>
          </p:cNvSpPr>
          <p:nvPr>
            <p:ph type="ctrTitle"/>
          </p:nvPr>
        </p:nvSpPr>
        <p:spPr/>
        <p:txBody>
          <a:bodyPr>
            <a:noAutofit/>
          </a:bodyPr>
          <a:lstStyle/>
          <a:p>
            <a:pPr marL="0" marR="0">
              <a:lnSpc>
                <a:spcPct val="115000"/>
              </a:lnSpc>
              <a:spcAft>
                <a:spcPts val="10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Don’t Count Me Out: </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Accounting for Multiracial Individuals </a:t>
            </a:r>
            <a:br>
              <a:rPr lang="en-US" sz="2800" b="1"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in Segregation Studies</a:t>
            </a:r>
            <a:br>
              <a:rPr lang="en-US" sz="28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2800" dirty="0"/>
          </a:p>
        </p:txBody>
      </p:sp>
      <p:sp>
        <p:nvSpPr>
          <p:cNvPr id="3" name="Subtitle 2">
            <a:extLst>
              <a:ext uri="{FF2B5EF4-FFF2-40B4-BE49-F238E27FC236}">
                <a16:creationId xmlns:a16="http://schemas.microsoft.com/office/drawing/2014/main" id="{F2D9331D-D134-034E-4278-A3BB9D2FD5E8}"/>
              </a:ext>
            </a:extLst>
          </p:cNvPr>
          <p:cNvSpPr>
            <a:spLocks noGrp="1"/>
          </p:cNvSpPr>
          <p:nvPr>
            <p:ph type="subTitle" idx="1"/>
          </p:nvPr>
        </p:nvSpPr>
        <p:spPr/>
        <p:txBody>
          <a:bodyPr/>
          <a:lstStyle/>
          <a:p>
            <a:r>
              <a:rPr lang="en-US" dirty="0"/>
              <a:t>Paul A. Jargowsky</a:t>
            </a:r>
          </a:p>
          <a:p>
            <a:r>
              <a:rPr lang="en-US" dirty="0"/>
              <a:t>Rutgers University - Camden</a:t>
            </a:r>
          </a:p>
        </p:txBody>
      </p:sp>
    </p:spTree>
    <p:extLst>
      <p:ext uri="{BB962C8B-B14F-4D97-AF65-F5344CB8AC3E}">
        <p14:creationId xmlns:p14="http://schemas.microsoft.com/office/powerpoint/2010/main" val="220283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7B68D-18DD-9BB7-7368-709AC034842B}"/>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F620C94-AEC5-65B8-82C4-C34DE6960867}"/>
              </a:ext>
            </a:extLst>
          </p:cNvPr>
          <p:cNvSpPr/>
          <p:nvPr/>
        </p:nvSpPr>
        <p:spPr>
          <a:xfrm>
            <a:off x="9142354" y="1501302"/>
            <a:ext cx="1961746" cy="1527243"/>
          </a:xfrm>
          <a:prstGeom prst="rect">
            <a:avLst/>
          </a:prstGeom>
          <a:solidFill>
            <a:schemeClr val="bg2"/>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A38C0BB6-740E-2BB7-4F6D-0EA03218F50A}"/>
              </a:ext>
            </a:extLst>
          </p:cNvPr>
          <p:cNvSpPr/>
          <p:nvPr/>
        </p:nvSpPr>
        <p:spPr>
          <a:xfrm>
            <a:off x="1376463" y="3180947"/>
            <a:ext cx="9878439" cy="2655649"/>
          </a:xfrm>
          <a:prstGeom prst="rect">
            <a:avLst/>
          </a:prstGeom>
          <a:solidFill>
            <a:schemeClr val="accent6">
              <a:lumMod val="20000"/>
              <a:lumOff val="80000"/>
            </a:schemeClr>
          </a:solidFill>
          <a:ln w="381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BCF9EB0-2FBF-4686-C86C-24FA190CAAE0}"/>
              </a:ext>
            </a:extLst>
          </p:cNvPr>
          <p:cNvSpPr/>
          <p:nvPr/>
        </p:nvSpPr>
        <p:spPr>
          <a:xfrm>
            <a:off x="1391054" y="1556424"/>
            <a:ext cx="2723745" cy="1527243"/>
          </a:xfrm>
          <a:prstGeom prst="rect">
            <a:avLst/>
          </a:prstGeom>
          <a:solidFill>
            <a:schemeClr val="accent1">
              <a:lumMod val="20000"/>
              <a:lumOff val="80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98EA2E4-76D3-7407-96D9-87DEC7F3B991}"/>
              </a:ext>
            </a:extLst>
          </p:cNvPr>
          <p:cNvSpPr/>
          <p:nvPr/>
        </p:nvSpPr>
        <p:spPr>
          <a:xfrm>
            <a:off x="6488349" y="1499681"/>
            <a:ext cx="2373549" cy="1527243"/>
          </a:xfrm>
          <a:prstGeom prst="rect">
            <a:avLst/>
          </a:prstGeom>
          <a:solidFill>
            <a:schemeClr val="accent2">
              <a:lumMod val="20000"/>
              <a:lumOff val="8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6C159FC-A51D-EC8D-AFC1-B776EAF1B830}"/>
              </a:ext>
            </a:extLst>
          </p:cNvPr>
          <p:cNvSpPr/>
          <p:nvPr/>
        </p:nvSpPr>
        <p:spPr>
          <a:xfrm>
            <a:off x="1848255" y="1857983"/>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p:txBody>
      </p:sp>
      <p:sp>
        <p:nvSpPr>
          <p:cNvPr id="6" name="Rectangle 5">
            <a:extLst>
              <a:ext uri="{FF2B5EF4-FFF2-40B4-BE49-F238E27FC236}">
                <a16:creationId xmlns:a16="http://schemas.microsoft.com/office/drawing/2014/main" id="{FA9416A0-8888-07A7-980A-6D44BCE59937}"/>
              </a:ext>
            </a:extLst>
          </p:cNvPr>
          <p:cNvSpPr/>
          <p:nvPr/>
        </p:nvSpPr>
        <p:spPr>
          <a:xfrm>
            <a:off x="6757469"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p:txBody>
      </p:sp>
      <p:sp>
        <p:nvSpPr>
          <p:cNvPr id="7" name="Rectangle 6">
            <a:extLst>
              <a:ext uri="{FF2B5EF4-FFF2-40B4-BE49-F238E27FC236}">
                <a16:creationId xmlns:a16="http://schemas.microsoft.com/office/drawing/2014/main" id="{5A2D5BB5-F548-032F-7943-20D3D23113D0}"/>
              </a:ext>
            </a:extLst>
          </p:cNvPr>
          <p:cNvSpPr/>
          <p:nvPr/>
        </p:nvSpPr>
        <p:spPr>
          <a:xfrm>
            <a:off x="4281792" y="3262010"/>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p:txBody>
      </p:sp>
      <p:sp>
        <p:nvSpPr>
          <p:cNvPr id="8" name="Rectangle 7">
            <a:extLst>
              <a:ext uri="{FF2B5EF4-FFF2-40B4-BE49-F238E27FC236}">
                <a16:creationId xmlns:a16="http://schemas.microsoft.com/office/drawing/2014/main" id="{F026E609-4AA8-4CC5-0C3A-FA81786074A8}"/>
              </a:ext>
            </a:extLst>
          </p:cNvPr>
          <p:cNvSpPr/>
          <p:nvPr/>
        </p:nvSpPr>
        <p:spPr>
          <a:xfrm>
            <a:off x="1848255"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p:txBody>
      </p:sp>
      <p:sp>
        <p:nvSpPr>
          <p:cNvPr id="9" name="Rectangle 8">
            <a:extLst>
              <a:ext uri="{FF2B5EF4-FFF2-40B4-BE49-F238E27FC236}">
                <a16:creationId xmlns:a16="http://schemas.microsoft.com/office/drawing/2014/main" id="{350CA742-5BA3-EA91-F836-A3300953434C}"/>
              </a:ext>
            </a:extLst>
          </p:cNvPr>
          <p:cNvSpPr/>
          <p:nvPr/>
        </p:nvSpPr>
        <p:spPr>
          <a:xfrm>
            <a:off x="6757469"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p:txBody>
      </p:sp>
      <p:sp>
        <p:nvSpPr>
          <p:cNvPr id="10" name="Rectangle 9">
            <a:extLst>
              <a:ext uri="{FF2B5EF4-FFF2-40B4-BE49-F238E27FC236}">
                <a16:creationId xmlns:a16="http://schemas.microsoft.com/office/drawing/2014/main" id="{5E149E6E-9C1A-C413-6F3C-666FA232C8A1}"/>
              </a:ext>
            </a:extLst>
          </p:cNvPr>
          <p:cNvSpPr/>
          <p:nvPr/>
        </p:nvSpPr>
        <p:spPr>
          <a:xfrm>
            <a:off x="4281792"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a:t>
            </a:r>
          </a:p>
          <a:p>
            <a:pPr algn="ctr"/>
            <a:r>
              <a:rPr lang="en-US" dirty="0">
                <a:solidFill>
                  <a:schemeClr val="tx1"/>
                </a:solidFill>
              </a:rPr>
              <a:t>(3+ Races)</a:t>
            </a:r>
          </a:p>
        </p:txBody>
      </p:sp>
      <p:sp>
        <p:nvSpPr>
          <p:cNvPr id="12" name="Rectangle 11">
            <a:extLst>
              <a:ext uri="{FF2B5EF4-FFF2-40B4-BE49-F238E27FC236}">
                <a16:creationId xmlns:a16="http://schemas.microsoft.com/office/drawing/2014/main" id="{D4864E96-6DED-7EFC-4BFC-D3AF4ADD04AD}"/>
              </a:ext>
            </a:extLst>
          </p:cNvPr>
          <p:cNvSpPr/>
          <p:nvPr/>
        </p:nvSpPr>
        <p:spPr>
          <a:xfrm>
            <a:off x="9233146"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a:t>
            </a:r>
          </a:p>
          <a:p>
            <a:pPr algn="ctr"/>
            <a:r>
              <a:rPr lang="en-US" dirty="0">
                <a:solidFill>
                  <a:schemeClr val="tx1"/>
                </a:solidFill>
              </a:rPr>
              <a:t>(Single Race)</a:t>
            </a:r>
          </a:p>
        </p:txBody>
      </p:sp>
      <p:sp>
        <p:nvSpPr>
          <p:cNvPr id="13" name="Rectangle 12">
            <a:extLst>
              <a:ext uri="{FF2B5EF4-FFF2-40B4-BE49-F238E27FC236}">
                <a16:creationId xmlns:a16="http://schemas.microsoft.com/office/drawing/2014/main" id="{CD162BDE-C640-54C1-9FF8-335B67374433}"/>
              </a:ext>
            </a:extLst>
          </p:cNvPr>
          <p:cNvSpPr/>
          <p:nvPr/>
        </p:nvSpPr>
        <p:spPr>
          <a:xfrm>
            <a:off x="9233146"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in Combination</a:t>
            </a:r>
          </a:p>
          <a:p>
            <a:pPr algn="ctr"/>
            <a:r>
              <a:rPr lang="en-US" dirty="0">
                <a:solidFill>
                  <a:schemeClr val="tx1"/>
                </a:solidFill>
              </a:rPr>
              <a:t>(3+ Races)</a:t>
            </a:r>
          </a:p>
        </p:txBody>
      </p:sp>
      <p:sp>
        <p:nvSpPr>
          <p:cNvPr id="14" name="Rectangle 13">
            <a:extLst>
              <a:ext uri="{FF2B5EF4-FFF2-40B4-BE49-F238E27FC236}">
                <a16:creationId xmlns:a16="http://schemas.microsoft.com/office/drawing/2014/main" id="{5FE44666-8F01-1BF3-D5EF-F2D543B205C1}"/>
              </a:ext>
            </a:extLst>
          </p:cNvPr>
          <p:cNvSpPr/>
          <p:nvPr/>
        </p:nvSpPr>
        <p:spPr>
          <a:xfrm>
            <a:off x="9233146"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 Other </a:t>
            </a:r>
          </a:p>
          <a:p>
            <a:pPr algn="ctr"/>
            <a:r>
              <a:rPr lang="en-US" dirty="0">
                <a:solidFill>
                  <a:schemeClr val="tx1"/>
                </a:solidFill>
              </a:rPr>
              <a:t>(2 Races)</a:t>
            </a:r>
          </a:p>
        </p:txBody>
      </p:sp>
      <p:sp>
        <p:nvSpPr>
          <p:cNvPr id="15" name="Rectangle 14">
            <a:extLst>
              <a:ext uri="{FF2B5EF4-FFF2-40B4-BE49-F238E27FC236}">
                <a16:creationId xmlns:a16="http://schemas.microsoft.com/office/drawing/2014/main" id="{C06BF01A-34CE-6945-1B12-156BAF5CD0BF}"/>
              </a:ext>
            </a:extLst>
          </p:cNvPr>
          <p:cNvSpPr/>
          <p:nvPr/>
        </p:nvSpPr>
        <p:spPr>
          <a:xfrm>
            <a:off x="1848255"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p:txBody>
      </p:sp>
      <p:sp>
        <p:nvSpPr>
          <p:cNvPr id="16" name="Rectangle 15">
            <a:extLst>
              <a:ext uri="{FF2B5EF4-FFF2-40B4-BE49-F238E27FC236}">
                <a16:creationId xmlns:a16="http://schemas.microsoft.com/office/drawing/2014/main" id="{B55CD9C0-846C-ACFA-24EC-4CDBE79297D5}"/>
              </a:ext>
            </a:extLst>
          </p:cNvPr>
          <p:cNvSpPr/>
          <p:nvPr/>
        </p:nvSpPr>
        <p:spPr>
          <a:xfrm>
            <a:off x="6799609"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p:txBody>
      </p:sp>
      <p:sp>
        <p:nvSpPr>
          <p:cNvPr id="17" name="Title 16">
            <a:extLst>
              <a:ext uri="{FF2B5EF4-FFF2-40B4-BE49-F238E27FC236}">
                <a16:creationId xmlns:a16="http://schemas.microsoft.com/office/drawing/2014/main" id="{D059DE16-E800-FE93-0C81-58C395E1913F}"/>
              </a:ext>
            </a:extLst>
          </p:cNvPr>
          <p:cNvSpPr>
            <a:spLocks noGrp="1"/>
          </p:cNvSpPr>
          <p:nvPr>
            <p:ph type="title"/>
          </p:nvPr>
        </p:nvSpPr>
        <p:spPr>
          <a:xfrm>
            <a:off x="838200" y="365125"/>
            <a:ext cx="10515600" cy="917305"/>
          </a:xfrm>
        </p:spPr>
        <p:txBody>
          <a:bodyPr>
            <a:normAutofit/>
          </a:bodyPr>
          <a:lstStyle/>
          <a:p>
            <a:r>
              <a:rPr lang="en-US" dirty="0"/>
              <a:t>Approach 1a: treat multiracial as a category</a:t>
            </a:r>
          </a:p>
        </p:txBody>
      </p:sp>
    </p:spTree>
    <p:extLst>
      <p:ext uri="{BB962C8B-B14F-4D97-AF65-F5344CB8AC3E}">
        <p14:creationId xmlns:p14="http://schemas.microsoft.com/office/powerpoint/2010/main" val="238135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06E5B-9649-22C4-8E49-0511310B417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CB50DB6-6B0C-C1DA-0085-663EA83FDD05}"/>
              </a:ext>
            </a:extLst>
          </p:cNvPr>
          <p:cNvSpPr/>
          <p:nvPr/>
        </p:nvSpPr>
        <p:spPr>
          <a:xfrm>
            <a:off x="1391055" y="1546696"/>
            <a:ext cx="2558376" cy="1527243"/>
          </a:xfrm>
          <a:prstGeom prst="rect">
            <a:avLst/>
          </a:prstGeom>
          <a:solidFill>
            <a:schemeClr val="accent1">
              <a:lumMod val="20000"/>
              <a:lumOff val="80000"/>
              <a:alpha val="53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C4D6E28-7D4A-41F8-BF7D-F71F09429512}"/>
              </a:ext>
            </a:extLst>
          </p:cNvPr>
          <p:cNvSpPr/>
          <p:nvPr/>
        </p:nvSpPr>
        <p:spPr>
          <a:xfrm>
            <a:off x="4085617" y="1524000"/>
            <a:ext cx="4805464" cy="4361234"/>
          </a:xfrm>
          <a:prstGeom prst="rect">
            <a:avLst/>
          </a:prstGeom>
          <a:solidFill>
            <a:schemeClr val="accent2">
              <a:lumMod val="20000"/>
              <a:lumOff val="80000"/>
              <a:alpha val="54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CBBEC71-3332-17A3-425F-FA31C27D30DB}"/>
              </a:ext>
            </a:extLst>
          </p:cNvPr>
          <p:cNvSpPr/>
          <p:nvPr/>
        </p:nvSpPr>
        <p:spPr>
          <a:xfrm>
            <a:off x="1848255" y="1857983"/>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p:txBody>
      </p:sp>
      <p:sp>
        <p:nvSpPr>
          <p:cNvPr id="6" name="Rectangle 5">
            <a:extLst>
              <a:ext uri="{FF2B5EF4-FFF2-40B4-BE49-F238E27FC236}">
                <a16:creationId xmlns:a16="http://schemas.microsoft.com/office/drawing/2014/main" id="{65A95AC8-FBB0-339F-3444-39CA78D4D0CB}"/>
              </a:ext>
            </a:extLst>
          </p:cNvPr>
          <p:cNvSpPr/>
          <p:nvPr/>
        </p:nvSpPr>
        <p:spPr>
          <a:xfrm>
            <a:off x="6757469"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p:txBody>
      </p:sp>
      <p:sp>
        <p:nvSpPr>
          <p:cNvPr id="7" name="Rectangle 6">
            <a:extLst>
              <a:ext uri="{FF2B5EF4-FFF2-40B4-BE49-F238E27FC236}">
                <a16:creationId xmlns:a16="http://schemas.microsoft.com/office/drawing/2014/main" id="{F85BCEB1-BB72-B620-735A-D29712120AAE}"/>
              </a:ext>
            </a:extLst>
          </p:cNvPr>
          <p:cNvSpPr/>
          <p:nvPr/>
        </p:nvSpPr>
        <p:spPr>
          <a:xfrm>
            <a:off x="4281792" y="3262010"/>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p:txBody>
      </p:sp>
      <p:sp>
        <p:nvSpPr>
          <p:cNvPr id="8" name="Rectangle 7">
            <a:extLst>
              <a:ext uri="{FF2B5EF4-FFF2-40B4-BE49-F238E27FC236}">
                <a16:creationId xmlns:a16="http://schemas.microsoft.com/office/drawing/2014/main" id="{2C938849-0359-FFBB-AA8C-05065C85B1AF}"/>
              </a:ext>
            </a:extLst>
          </p:cNvPr>
          <p:cNvSpPr/>
          <p:nvPr/>
        </p:nvSpPr>
        <p:spPr>
          <a:xfrm>
            <a:off x="1848255"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p:txBody>
      </p:sp>
      <p:sp>
        <p:nvSpPr>
          <p:cNvPr id="9" name="Rectangle 8">
            <a:extLst>
              <a:ext uri="{FF2B5EF4-FFF2-40B4-BE49-F238E27FC236}">
                <a16:creationId xmlns:a16="http://schemas.microsoft.com/office/drawing/2014/main" id="{512FB762-5C99-9F31-7FAB-E604085C274D}"/>
              </a:ext>
            </a:extLst>
          </p:cNvPr>
          <p:cNvSpPr/>
          <p:nvPr/>
        </p:nvSpPr>
        <p:spPr>
          <a:xfrm>
            <a:off x="6757469"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p:txBody>
      </p:sp>
      <p:sp>
        <p:nvSpPr>
          <p:cNvPr id="10" name="Rectangle 9">
            <a:extLst>
              <a:ext uri="{FF2B5EF4-FFF2-40B4-BE49-F238E27FC236}">
                <a16:creationId xmlns:a16="http://schemas.microsoft.com/office/drawing/2014/main" id="{CA3E4DC1-888C-6937-90F9-6D5859507533}"/>
              </a:ext>
            </a:extLst>
          </p:cNvPr>
          <p:cNvSpPr/>
          <p:nvPr/>
        </p:nvSpPr>
        <p:spPr>
          <a:xfrm>
            <a:off x="4281792"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a:t>
            </a:r>
          </a:p>
          <a:p>
            <a:pPr algn="ctr"/>
            <a:r>
              <a:rPr lang="en-US" dirty="0">
                <a:solidFill>
                  <a:schemeClr val="tx1"/>
                </a:solidFill>
              </a:rPr>
              <a:t>(3+ Races)</a:t>
            </a:r>
          </a:p>
        </p:txBody>
      </p:sp>
      <p:sp>
        <p:nvSpPr>
          <p:cNvPr id="12" name="Rectangle 11">
            <a:extLst>
              <a:ext uri="{FF2B5EF4-FFF2-40B4-BE49-F238E27FC236}">
                <a16:creationId xmlns:a16="http://schemas.microsoft.com/office/drawing/2014/main" id="{A383106B-121C-2DA8-2226-79AA72EE9BE0}"/>
              </a:ext>
            </a:extLst>
          </p:cNvPr>
          <p:cNvSpPr/>
          <p:nvPr/>
        </p:nvSpPr>
        <p:spPr>
          <a:xfrm>
            <a:off x="9233146"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a:t>
            </a:r>
          </a:p>
          <a:p>
            <a:pPr algn="ctr"/>
            <a:r>
              <a:rPr lang="en-US" dirty="0">
                <a:solidFill>
                  <a:schemeClr val="tx1"/>
                </a:solidFill>
              </a:rPr>
              <a:t>(Single Race)</a:t>
            </a:r>
          </a:p>
        </p:txBody>
      </p:sp>
      <p:sp>
        <p:nvSpPr>
          <p:cNvPr id="13" name="Rectangle 12">
            <a:extLst>
              <a:ext uri="{FF2B5EF4-FFF2-40B4-BE49-F238E27FC236}">
                <a16:creationId xmlns:a16="http://schemas.microsoft.com/office/drawing/2014/main" id="{AAA349AD-93C6-10F8-F68A-12E11D77F87A}"/>
              </a:ext>
            </a:extLst>
          </p:cNvPr>
          <p:cNvSpPr/>
          <p:nvPr/>
        </p:nvSpPr>
        <p:spPr>
          <a:xfrm>
            <a:off x="9233146"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in Combination</a:t>
            </a:r>
          </a:p>
          <a:p>
            <a:pPr algn="ctr"/>
            <a:r>
              <a:rPr lang="en-US" dirty="0">
                <a:solidFill>
                  <a:schemeClr val="tx1"/>
                </a:solidFill>
              </a:rPr>
              <a:t>(3+ Races)</a:t>
            </a:r>
          </a:p>
        </p:txBody>
      </p:sp>
      <p:sp>
        <p:nvSpPr>
          <p:cNvPr id="14" name="Rectangle 13">
            <a:extLst>
              <a:ext uri="{FF2B5EF4-FFF2-40B4-BE49-F238E27FC236}">
                <a16:creationId xmlns:a16="http://schemas.microsoft.com/office/drawing/2014/main" id="{63FD0D05-E3D7-9EE7-56C8-6EF0EFA9FF0B}"/>
              </a:ext>
            </a:extLst>
          </p:cNvPr>
          <p:cNvSpPr/>
          <p:nvPr/>
        </p:nvSpPr>
        <p:spPr>
          <a:xfrm>
            <a:off x="9233146"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 Other </a:t>
            </a:r>
          </a:p>
          <a:p>
            <a:pPr algn="ctr"/>
            <a:r>
              <a:rPr lang="en-US" dirty="0">
                <a:solidFill>
                  <a:schemeClr val="tx1"/>
                </a:solidFill>
              </a:rPr>
              <a:t>(2 Races)</a:t>
            </a:r>
          </a:p>
        </p:txBody>
      </p:sp>
      <p:sp>
        <p:nvSpPr>
          <p:cNvPr id="15" name="Rectangle 14">
            <a:extLst>
              <a:ext uri="{FF2B5EF4-FFF2-40B4-BE49-F238E27FC236}">
                <a16:creationId xmlns:a16="http://schemas.microsoft.com/office/drawing/2014/main" id="{7CC3F455-4F41-BC11-4628-17BC720D6BFE}"/>
              </a:ext>
            </a:extLst>
          </p:cNvPr>
          <p:cNvSpPr/>
          <p:nvPr/>
        </p:nvSpPr>
        <p:spPr>
          <a:xfrm>
            <a:off x="1848255"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p:txBody>
      </p:sp>
      <p:sp>
        <p:nvSpPr>
          <p:cNvPr id="16" name="Rectangle 15">
            <a:extLst>
              <a:ext uri="{FF2B5EF4-FFF2-40B4-BE49-F238E27FC236}">
                <a16:creationId xmlns:a16="http://schemas.microsoft.com/office/drawing/2014/main" id="{F48E3326-4A99-78E1-ADD3-1EE79906187A}"/>
              </a:ext>
            </a:extLst>
          </p:cNvPr>
          <p:cNvSpPr/>
          <p:nvPr/>
        </p:nvSpPr>
        <p:spPr>
          <a:xfrm>
            <a:off x="6799609"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p:txBody>
      </p:sp>
      <p:sp>
        <p:nvSpPr>
          <p:cNvPr id="5" name="Title 4">
            <a:extLst>
              <a:ext uri="{FF2B5EF4-FFF2-40B4-BE49-F238E27FC236}">
                <a16:creationId xmlns:a16="http://schemas.microsoft.com/office/drawing/2014/main" id="{26274FF0-5941-5F6E-BBA0-D16313A2F40C}"/>
              </a:ext>
            </a:extLst>
          </p:cNvPr>
          <p:cNvSpPr>
            <a:spLocks noGrp="1"/>
          </p:cNvSpPr>
          <p:nvPr>
            <p:ph type="title"/>
          </p:nvPr>
        </p:nvSpPr>
        <p:spPr>
          <a:xfrm>
            <a:off x="838200" y="365126"/>
            <a:ext cx="10515600" cy="902716"/>
          </a:xfrm>
        </p:spPr>
        <p:txBody>
          <a:bodyPr/>
          <a:lstStyle/>
          <a:p>
            <a:r>
              <a:rPr lang="en-US" dirty="0"/>
              <a:t>Approach 2: Logan and Stults (2011)</a:t>
            </a:r>
          </a:p>
        </p:txBody>
      </p:sp>
    </p:spTree>
    <p:extLst>
      <p:ext uri="{BB962C8B-B14F-4D97-AF65-F5344CB8AC3E}">
        <p14:creationId xmlns:p14="http://schemas.microsoft.com/office/powerpoint/2010/main" val="983454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B984E-F2DD-6840-1F01-6D33DA0A9B7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597C1C07-1C99-0D03-DBB4-E6F5FBFE5A7E}"/>
              </a:ext>
            </a:extLst>
          </p:cNvPr>
          <p:cNvSpPr/>
          <p:nvPr/>
        </p:nvSpPr>
        <p:spPr>
          <a:xfrm>
            <a:off x="6624536" y="1750978"/>
            <a:ext cx="2062264" cy="1167320"/>
          </a:xfrm>
          <a:prstGeom prst="rect">
            <a:avLst/>
          </a:prstGeom>
          <a:solidFill>
            <a:schemeClr val="accent2">
              <a:lumMod val="20000"/>
              <a:lumOff val="8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Shape 2">
            <a:extLst>
              <a:ext uri="{FF2B5EF4-FFF2-40B4-BE49-F238E27FC236}">
                <a16:creationId xmlns:a16="http://schemas.microsoft.com/office/drawing/2014/main" id="{C61B9E47-FEE1-5E24-BAD6-0EBDAD17F5DF}"/>
              </a:ext>
            </a:extLst>
          </p:cNvPr>
          <p:cNvSpPr/>
          <p:nvPr/>
        </p:nvSpPr>
        <p:spPr>
          <a:xfrm>
            <a:off x="1566153" y="1593716"/>
            <a:ext cx="9659566" cy="4299626"/>
          </a:xfrm>
          <a:custGeom>
            <a:avLst/>
            <a:gdLst>
              <a:gd name="connsiteX0" fmla="*/ 0 w 9659566"/>
              <a:gd name="connsiteY0" fmla="*/ 48638 h 4299626"/>
              <a:gd name="connsiteX1" fmla="*/ 2334638 w 9659566"/>
              <a:gd name="connsiteY1" fmla="*/ 38911 h 4299626"/>
              <a:gd name="connsiteX2" fmla="*/ 2315183 w 9659566"/>
              <a:gd name="connsiteY2" fmla="*/ 1468877 h 4299626"/>
              <a:gd name="connsiteX3" fmla="*/ 7344383 w 9659566"/>
              <a:gd name="connsiteY3" fmla="*/ 1439694 h 4299626"/>
              <a:gd name="connsiteX4" fmla="*/ 7324928 w 9659566"/>
              <a:gd name="connsiteY4" fmla="*/ 0 h 4299626"/>
              <a:gd name="connsiteX5" fmla="*/ 9640111 w 9659566"/>
              <a:gd name="connsiteY5" fmla="*/ 0 h 4299626"/>
              <a:gd name="connsiteX6" fmla="*/ 9659566 w 9659566"/>
              <a:gd name="connsiteY6" fmla="*/ 4299626 h 4299626"/>
              <a:gd name="connsiteX7" fmla="*/ 48638 w 9659566"/>
              <a:gd name="connsiteY7" fmla="*/ 4280170 h 4299626"/>
              <a:gd name="connsiteX8" fmla="*/ 0 w 9659566"/>
              <a:gd name="connsiteY8" fmla="*/ 48638 h 429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59566" h="4299626">
                <a:moveTo>
                  <a:pt x="0" y="48638"/>
                </a:moveTo>
                <a:lnTo>
                  <a:pt x="2334638" y="38911"/>
                </a:lnTo>
                <a:lnTo>
                  <a:pt x="2315183" y="1468877"/>
                </a:lnTo>
                <a:lnTo>
                  <a:pt x="7344383" y="1439694"/>
                </a:lnTo>
                <a:lnTo>
                  <a:pt x="7324928" y="0"/>
                </a:lnTo>
                <a:lnTo>
                  <a:pt x="9640111" y="0"/>
                </a:lnTo>
                <a:lnTo>
                  <a:pt x="9659566" y="4299626"/>
                </a:lnTo>
                <a:lnTo>
                  <a:pt x="48638" y="4280170"/>
                </a:lnTo>
                <a:cubicBezTo>
                  <a:pt x="45396" y="2872902"/>
                  <a:pt x="42153" y="1465634"/>
                  <a:pt x="0" y="48638"/>
                </a:cubicBezTo>
                <a:close/>
              </a:path>
            </a:pathLst>
          </a:custGeom>
          <a:solidFill>
            <a:schemeClr val="accent1">
              <a:lumMod val="20000"/>
              <a:lumOff val="8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1B87BDC-833C-B495-8E72-971C7523AC94}"/>
              </a:ext>
            </a:extLst>
          </p:cNvPr>
          <p:cNvSpPr/>
          <p:nvPr/>
        </p:nvSpPr>
        <p:spPr>
          <a:xfrm>
            <a:off x="1848255" y="1857983"/>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p:txBody>
      </p:sp>
      <p:sp>
        <p:nvSpPr>
          <p:cNvPr id="6" name="Rectangle 5">
            <a:extLst>
              <a:ext uri="{FF2B5EF4-FFF2-40B4-BE49-F238E27FC236}">
                <a16:creationId xmlns:a16="http://schemas.microsoft.com/office/drawing/2014/main" id="{99884650-3004-1D84-EE76-9BD9474527DD}"/>
              </a:ext>
            </a:extLst>
          </p:cNvPr>
          <p:cNvSpPr/>
          <p:nvPr/>
        </p:nvSpPr>
        <p:spPr>
          <a:xfrm>
            <a:off x="6757469"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p:txBody>
      </p:sp>
      <p:sp>
        <p:nvSpPr>
          <p:cNvPr id="7" name="Rectangle 6">
            <a:extLst>
              <a:ext uri="{FF2B5EF4-FFF2-40B4-BE49-F238E27FC236}">
                <a16:creationId xmlns:a16="http://schemas.microsoft.com/office/drawing/2014/main" id="{150BB54F-8A1A-16A8-5555-80F1EEDD5F97}"/>
              </a:ext>
            </a:extLst>
          </p:cNvPr>
          <p:cNvSpPr/>
          <p:nvPr/>
        </p:nvSpPr>
        <p:spPr>
          <a:xfrm>
            <a:off x="4281792" y="3262010"/>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p:txBody>
      </p:sp>
      <p:sp>
        <p:nvSpPr>
          <p:cNvPr id="8" name="Rectangle 7">
            <a:extLst>
              <a:ext uri="{FF2B5EF4-FFF2-40B4-BE49-F238E27FC236}">
                <a16:creationId xmlns:a16="http://schemas.microsoft.com/office/drawing/2014/main" id="{2A266A93-4E6C-E998-F436-47BBDC428887}"/>
              </a:ext>
            </a:extLst>
          </p:cNvPr>
          <p:cNvSpPr/>
          <p:nvPr/>
        </p:nvSpPr>
        <p:spPr>
          <a:xfrm>
            <a:off x="1848255"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p:txBody>
      </p:sp>
      <p:sp>
        <p:nvSpPr>
          <p:cNvPr id="9" name="Rectangle 8">
            <a:extLst>
              <a:ext uri="{FF2B5EF4-FFF2-40B4-BE49-F238E27FC236}">
                <a16:creationId xmlns:a16="http://schemas.microsoft.com/office/drawing/2014/main" id="{010CCD1B-9089-A57F-9C51-2CE25FC18648}"/>
              </a:ext>
            </a:extLst>
          </p:cNvPr>
          <p:cNvSpPr/>
          <p:nvPr/>
        </p:nvSpPr>
        <p:spPr>
          <a:xfrm>
            <a:off x="6757469"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p:txBody>
      </p:sp>
      <p:sp>
        <p:nvSpPr>
          <p:cNvPr id="10" name="Rectangle 9">
            <a:extLst>
              <a:ext uri="{FF2B5EF4-FFF2-40B4-BE49-F238E27FC236}">
                <a16:creationId xmlns:a16="http://schemas.microsoft.com/office/drawing/2014/main" id="{1C5C146F-0B63-BA9C-5DCC-9C1BE89EEA42}"/>
              </a:ext>
            </a:extLst>
          </p:cNvPr>
          <p:cNvSpPr/>
          <p:nvPr/>
        </p:nvSpPr>
        <p:spPr>
          <a:xfrm>
            <a:off x="4281792"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a:t>
            </a:r>
          </a:p>
          <a:p>
            <a:pPr algn="ctr"/>
            <a:r>
              <a:rPr lang="en-US" dirty="0">
                <a:solidFill>
                  <a:schemeClr val="tx1"/>
                </a:solidFill>
              </a:rPr>
              <a:t>(3+ Races)</a:t>
            </a:r>
          </a:p>
        </p:txBody>
      </p:sp>
      <p:sp>
        <p:nvSpPr>
          <p:cNvPr id="12" name="Rectangle 11">
            <a:extLst>
              <a:ext uri="{FF2B5EF4-FFF2-40B4-BE49-F238E27FC236}">
                <a16:creationId xmlns:a16="http://schemas.microsoft.com/office/drawing/2014/main" id="{4489333F-3483-0155-CA6B-817E19DF5573}"/>
              </a:ext>
            </a:extLst>
          </p:cNvPr>
          <p:cNvSpPr/>
          <p:nvPr/>
        </p:nvSpPr>
        <p:spPr>
          <a:xfrm>
            <a:off x="9233146"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a:t>
            </a:r>
          </a:p>
          <a:p>
            <a:pPr algn="ctr"/>
            <a:r>
              <a:rPr lang="en-US" dirty="0">
                <a:solidFill>
                  <a:schemeClr val="tx1"/>
                </a:solidFill>
              </a:rPr>
              <a:t>(Single Race)</a:t>
            </a:r>
          </a:p>
        </p:txBody>
      </p:sp>
      <p:sp>
        <p:nvSpPr>
          <p:cNvPr id="13" name="Rectangle 12">
            <a:extLst>
              <a:ext uri="{FF2B5EF4-FFF2-40B4-BE49-F238E27FC236}">
                <a16:creationId xmlns:a16="http://schemas.microsoft.com/office/drawing/2014/main" id="{85E8B706-A62B-1C4F-A358-B6B32591D7C7}"/>
              </a:ext>
            </a:extLst>
          </p:cNvPr>
          <p:cNvSpPr/>
          <p:nvPr/>
        </p:nvSpPr>
        <p:spPr>
          <a:xfrm>
            <a:off x="9233146"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in Combination</a:t>
            </a:r>
          </a:p>
          <a:p>
            <a:pPr algn="ctr"/>
            <a:r>
              <a:rPr lang="en-US" dirty="0">
                <a:solidFill>
                  <a:schemeClr val="tx1"/>
                </a:solidFill>
              </a:rPr>
              <a:t>(3+ Races)</a:t>
            </a:r>
          </a:p>
        </p:txBody>
      </p:sp>
      <p:sp>
        <p:nvSpPr>
          <p:cNvPr id="14" name="Rectangle 13">
            <a:extLst>
              <a:ext uri="{FF2B5EF4-FFF2-40B4-BE49-F238E27FC236}">
                <a16:creationId xmlns:a16="http://schemas.microsoft.com/office/drawing/2014/main" id="{51F055F2-61C9-865B-9E44-BEBEDBA849FA}"/>
              </a:ext>
            </a:extLst>
          </p:cNvPr>
          <p:cNvSpPr/>
          <p:nvPr/>
        </p:nvSpPr>
        <p:spPr>
          <a:xfrm>
            <a:off x="9233146"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 Other </a:t>
            </a:r>
          </a:p>
          <a:p>
            <a:pPr algn="ctr"/>
            <a:r>
              <a:rPr lang="en-US" dirty="0">
                <a:solidFill>
                  <a:schemeClr val="tx1"/>
                </a:solidFill>
              </a:rPr>
              <a:t>(2 Races)</a:t>
            </a:r>
          </a:p>
        </p:txBody>
      </p:sp>
      <p:sp>
        <p:nvSpPr>
          <p:cNvPr id="15" name="Rectangle 14">
            <a:extLst>
              <a:ext uri="{FF2B5EF4-FFF2-40B4-BE49-F238E27FC236}">
                <a16:creationId xmlns:a16="http://schemas.microsoft.com/office/drawing/2014/main" id="{B4EAB7BC-07B2-A360-9DC2-93E9C312C1A9}"/>
              </a:ext>
            </a:extLst>
          </p:cNvPr>
          <p:cNvSpPr/>
          <p:nvPr/>
        </p:nvSpPr>
        <p:spPr>
          <a:xfrm>
            <a:off x="1848255"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p:txBody>
      </p:sp>
      <p:sp>
        <p:nvSpPr>
          <p:cNvPr id="16" name="Rectangle 15">
            <a:extLst>
              <a:ext uri="{FF2B5EF4-FFF2-40B4-BE49-F238E27FC236}">
                <a16:creationId xmlns:a16="http://schemas.microsoft.com/office/drawing/2014/main" id="{7056ADF4-5AD9-BAFC-80AE-E887153E09BE}"/>
              </a:ext>
            </a:extLst>
          </p:cNvPr>
          <p:cNvSpPr/>
          <p:nvPr/>
        </p:nvSpPr>
        <p:spPr>
          <a:xfrm>
            <a:off x="6799609"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p:txBody>
      </p:sp>
      <p:sp>
        <p:nvSpPr>
          <p:cNvPr id="2" name="Title 1">
            <a:extLst>
              <a:ext uri="{FF2B5EF4-FFF2-40B4-BE49-F238E27FC236}">
                <a16:creationId xmlns:a16="http://schemas.microsoft.com/office/drawing/2014/main" id="{692D1A89-8291-F461-F695-7D66020C61AF}"/>
              </a:ext>
            </a:extLst>
          </p:cNvPr>
          <p:cNvSpPr>
            <a:spLocks noGrp="1"/>
          </p:cNvSpPr>
          <p:nvPr>
            <p:ph type="title"/>
          </p:nvPr>
        </p:nvSpPr>
        <p:spPr>
          <a:xfrm>
            <a:off x="838200" y="170234"/>
            <a:ext cx="10515600" cy="1325563"/>
          </a:xfrm>
        </p:spPr>
        <p:txBody>
          <a:bodyPr/>
          <a:lstStyle/>
          <a:p>
            <a:r>
              <a:rPr lang="en-US" dirty="0"/>
              <a:t>Approach 3: Glaeser and Vigdor (2012): “The End of Segregated Century”</a:t>
            </a:r>
          </a:p>
        </p:txBody>
      </p:sp>
    </p:spTree>
    <p:extLst>
      <p:ext uri="{BB962C8B-B14F-4D97-AF65-F5344CB8AC3E}">
        <p14:creationId xmlns:p14="http://schemas.microsoft.com/office/powerpoint/2010/main" val="230634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91000"/>
          </a:schemeClr>
        </a:solidFill>
        <a:effectLst/>
      </p:bgPr>
    </p:bg>
    <p:spTree>
      <p:nvGrpSpPr>
        <p:cNvPr id="1" name="">
          <a:extLst>
            <a:ext uri="{FF2B5EF4-FFF2-40B4-BE49-F238E27FC236}">
              <a16:creationId xmlns:a16="http://schemas.microsoft.com/office/drawing/2014/main" id="{93261CF1-6880-862D-4EBC-60D848BC0B2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17621CD-B04A-324C-6AEB-38A450D86E91}"/>
              </a:ext>
            </a:extLst>
          </p:cNvPr>
          <p:cNvSpPr/>
          <p:nvPr/>
        </p:nvSpPr>
        <p:spPr>
          <a:xfrm>
            <a:off x="1391055" y="1546696"/>
            <a:ext cx="5012964" cy="4581730"/>
          </a:xfrm>
          <a:prstGeom prst="rect">
            <a:avLst/>
          </a:prstGeom>
          <a:solidFill>
            <a:schemeClr val="accent1">
              <a:lumMod val="20000"/>
              <a:lumOff val="80000"/>
              <a:alpha val="56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F4DB0AD-4A80-BBD6-9568-D6ED9BA9625A}"/>
              </a:ext>
            </a:extLst>
          </p:cNvPr>
          <p:cNvSpPr/>
          <p:nvPr/>
        </p:nvSpPr>
        <p:spPr>
          <a:xfrm>
            <a:off x="4101818" y="1712071"/>
            <a:ext cx="4805464" cy="4581730"/>
          </a:xfrm>
          <a:prstGeom prst="rect">
            <a:avLst/>
          </a:prstGeom>
          <a:solidFill>
            <a:schemeClr val="accent2">
              <a:lumMod val="20000"/>
              <a:lumOff val="80000"/>
              <a:alpha val="3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A41129E-E2E0-BBC2-F357-C87B61BFA8DC}"/>
              </a:ext>
            </a:extLst>
          </p:cNvPr>
          <p:cNvSpPr/>
          <p:nvPr/>
        </p:nvSpPr>
        <p:spPr>
          <a:xfrm>
            <a:off x="1848255" y="1857983"/>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p:txBody>
      </p:sp>
      <p:sp>
        <p:nvSpPr>
          <p:cNvPr id="6" name="Rectangle 5">
            <a:extLst>
              <a:ext uri="{FF2B5EF4-FFF2-40B4-BE49-F238E27FC236}">
                <a16:creationId xmlns:a16="http://schemas.microsoft.com/office/drawing/2014/main" id="{A3CD9DED-9D53-DE95-BED8-929215194607}"/>
              </a:ext>
            </a:extLst>
          </p:cNvPr>
          <p:cNvSpPr/>
          <p:nvPr/>
        </p:nvSpPr>
        <p:spPr>
          <a:xfrm>
            <a:off x="6757469"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p:txBody>
      </p:sp>
      <p:sp>
        <p:nvSpPr>
          <p:cNvPr id="7" name="Rectangle 6">
            <a:extLst>
              <a:ext uri="{FF2B5EF4-FFF2-40B4-BE49-F238E27FC236}">
                <a16:creationId xmlns:a16="http://schemas.microsoft.com/office/drawing/2014/main" id="{BA986F77-1957-7C50-81B0-3C50D407691D}"/>
              </a:ext>
            </a:extLst>
          </p:cNvPr>
          <p:cNvSpPr/>
          <p:nvPr/>
        </p:nvSpPr>
        <p:spPr>
          <a:xfrm>
            <a:off x="4281792" y="3262010"/>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p:txBody>
      </p:sp>
      <p:sp>
        <p:nvSpPr>
          <p:cNvPr id="8" name="Rectangle 7">
            <a:extLst>
              <a:ext uri="{FF2B5EF4-FFF2-40B4-BE49-F238E27FC236}">
                <a16:creationId xmlns:a16="http://schemas.microsoft.com/office/drawing/2014/main" id="{91EBE5EF-5EE2-DAA6-0758-20B44967AC17}"/>
              </a:ext>
            </a:extLst>
          </p:cNvPr>
          <p:cNvSpPr/>
          <p:nvPr/>
        </p:nvSpPr>
        <p:spPr>
          <a:xfrm>
            <a:off x="1848255"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p:txBody>
      </p:sp>
      <p:sp>
        <p:nvSpPr>
          <p:cNvPr id="9" name="Rectangle 8">
            <a:extLst>
              <a:ext uri="{FF2B5EF4-FFF2-40B4-BE49-F238E27FC236}">
                <a16:creationId xmlns:a16="http://schemas.microsoft.com/office/drawing/2014/main" id="{9E7064F4-7BE9-CC89-EEC2-02F63C41DFA3}"/>
              </a:ext>
            </a:extLst>
          </p:cNvPr>
          <p:cNvSpPr/>
          <p:nvPr/>
        </p:nvSpPr>
        <p:spPr>
          <a:xfrm>
            <a:off x="6757469"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p:txBody>
      </p:sp>
      <p:sp>
        <p:nvSpPr>
          <p:cNvPr id="10" name="Rectangle 9">
            <a:extLst>
              <a:ext uri="{FF2B5EF4-FFF2-40B4-BE49-F238E27FC236}">
                <a16:creationId xmlns:a16="http://schemas.microsoft.com/office/drawing/2014/main" id="{BEDB9511-7936-3EB5-3CDD-F8BD129AD69B}"/>
              </a:ext>
            </a:extLst>
          </p:cNvPr>
          <p:cNvSpPr/>
          <p:nvPr/>
        </p:nvSpPr>
        <p:spPr>
          <a:xfrm>
            <a:off x="4281792"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a:t>
            </a:r>
          </a:p>
          <a:p>
            <a:pPr algn="ctr"/>
            <a:r>
              <a:rPr lang="en-US" dirty="0">
                <a:solidFill>
                  <a:schemeClr val="tx1"/>
                </a:solidFill>
              </a:rPr>
              <a:t>(3+ Races)</a:t>
            </a:r>
          </a:p>
        </p:txBody>
      </p:sp>
      <p:sp>
        <p:nvSpPr>
          <p:cNvPr id="12" name="Rectangle 11">
            <a:extLst>
              <a:ext uri="{FF2B5EF4-FFF2-40B4-BE49-F238E27FC236}">
                <a16:creationId xmlns:a16="http://schemas.microsoft.com/office/drawing/2014/main" id="{B678887C-30D4-9207-411E-DE8287FEFD38}"/>
              </a:ext>
            </a:extLst>
          </p:cNvPr>
          <p:cNvSpPr/>
          <p:nvPr/>
        </p:nvSpPr>
        <p:spPr>
          <a:xfrm>
            <a:off x="9233146"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a:t>
            </a:r>
          </a:p>
          <a:p>
            <a:pPr algn="ctr"/>
            <a:r>
              <a:rPr lang="en-US" dirty="0">
                <a:solidFill>
                  <a:schemeClr val="tx1"/>
                </a:solidFill>
              </a:rPr>
              <a:t>(Single Race)</a:t>
            </a:r>
          </a:p>
        </p:txBody>
      </p:sp>
      <p:sp>
        <p:nvSpPr>
          <p:cNvPr id="13" name="Rectangle 12">
            <a:extLst>
              <a:ext uri="{FF2B5EF4-FFF2-40B4-BE49-F238E27FC236}">
                <a16:creationId xmlns:a16="http://schemas.microsoft.com/office/drawing/2014/main" id="{1AD28746-EFA3-0C9D-9848-F36B516978B7}"/>
              </a:ext>
            </a:extLst>
          </p:cNvPr>
          <p:cNvSpPr/>
          <p:nvPr/>
        </p:nvSpPr>
        <p:spPr>
          <a:xfrm>
            <a:off x="9233146"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in Combination</a:t>
            </a:r>
          </a:p>
          <a:p>
            <a:pPr algn="ctr"/>
            <a:r>
              <a:rPr lang="en-US" dirty="0">
                <a:solidFill>
                  <a:schemeClr val="tx1"/>
                </a:solidFill>
              </a:rPr>
              <a:t>(3+ Races)</a:t>
            </a:r>
          </a:p>
        </p:txBody>
      </p:sp>
      <p:sp>
        <p:nvSpPr>
          <p:cNvPr id="14" name="Rectangle 13">
            <a:extLst>
              <a:ext uri="{FF2B5EF4-FFF2-40B4-BE49-F238E27FC236}">
                <a16:creationId xmlns:a16="http://schemas.microsoft.com/office/drawing/2014/main" id="{94C749E5-A6A4-345C-1BA9-D8599036135A}"/>
              </a:ext>
            </a:extLst>
          </p:cNvPr>
          <p:cNvSpPr/>
          <p:nvPr/>
        </p:nvSpPr>
        <p:spPr>
          <a:xfrm>
            <a:off x="9233146"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 Other </a:t>
            </a:r>
          </a:p>
          <a:p>
            <a:pPr algn="ctr"/>
            <a:r>
              <a:rPr lang="en-US" dirty="0">
                <a:solidFill>
                  <a:schemeClr val="tx1"/>
                </a:solidFill>
              </a:rPr>
              <a:t>(2 Races)</a:t>
            </a:r>
          </a:p>
        </p:txBody>
      </p:sp>
      <p:sp>
        <p:nvSpPr>
          <p:cNvPr id="15" name="Rectangle 14">
            <a:extLst>
              <a:ext uri="{FF2B5EF4-FFF2-40B4-BE49-F238E27FC236}">
                <a16:creationId xmlns:a16="http://schemas.microsoft.com/office/drawing/2014/main" id="{F8A19B0A-1055-5858-EFAE-68B402644B02}"/>
              </a:ext>
            </a:extLst>
          </p:cNvPr>
          <p:cNvSpPr/>
          <p:nvPr/>
        </p:nvSpPr>
        <p:spPr>
          <a:xfrm>
            <a:off x="1848255"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p:txBody>
      </p:sp>
      <p:sp>
        <p:nvSpPr>
          <p:cNvPr id="16" name="Rectangle 15">
            <a:extLst>
              <a:ext uri="{FF2B5EF4-FFF2-40B4-BE49-F238E27FC236}">
                <a16:creationId xmlns:a16="http://schemas.microsoft.com/office/drawing/2014/main" id="{D30B4323-B6A0-A705-2C4E-5A7EF0801546}"/>
              </a:ext>
            </a:extLst>
          </p:cNvPr>
          <p:cNvSpPr/>
          <p:nvPr/>
        </p:nvSpPr>
        <p:spPr>
          <a:xfrm>
            <a:off x="6799609"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p:txBody>
      </p:sp>
      <p:sp>
        <p:nvSpPr>
          <p:cNvPr id="5" name="Title 4">
            <a:extLst>
              <a:ext uri="{FF2B5EF4-FFF2-40B4-BE49-F238E27FC236}">
                <a16:creationId xmlns:a16="http://schemas.microsoft.com/office/drawing/2014/main" id="{D36C1A66-8D98-8976-922A-535A8C264A16}"/>
              </a:ext>
            </a:extLst>
          </p:cNvPr>
          <p:cNvSpPr>
            <a:spLocks noGrp="1"/>
          </p:cNvSpPr>
          <p:nvPr>
            <p:ph type="title"/>
          </p:nvPr>
        </p:nvSpPr>
        <p:spPr>
          <a:xfrm>
            <a:off x="838200" y="365126"/>
            <a:ext cx="10515600" cy="779494"/>
          </a:xfrm>
        </p:spPr>
        <p:txBody>
          <a:bodyPr/>
          <a:lstStyle/>
          <a:p>
            <a:r>
              <a:rPr lang="en-US" dirty="0"/>
              <a:t>What we need, but how to do it?</a:t>
            </a:r>
          </a:p>
        </p:txBody>
      </p:sp>
    </p:spTree>
    <p:extLst>
      <p:ext uri="{BB962C8B-B14F-4D97-AF65-F5344CB8AC3E}">
        <p14:creationId xmlns:p14="http://schemas.microsoft.com/office/powerpoint/2010/main" val="3606246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2B7ED-3BE6-A0C6-D72B-B03575D06F2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75FF7802-540F-CC56-7E6E-F72BB321E6C3}"/>
              </a:ext>
            </a:extLst>
          </p:cNvPr>
          <p:cNvSpPr/>
          <p:nvPr/>
        </p:nvSpPr>
        <p:spPr>
          <a:xfrm>
            <a:off x="3735421" y="1488330"/>
            <a:ext cx="5012964" cy="4581730"/>
          </a:xfrm>
          <a:prstGeom prst="rect">
            <a:avLst/>
          </a:prstGeom>
          <a:solidFill>
            <a:schemeClr val="accent1">
              <a:lumMod val="20000"/>
              <a:lumOff val="80000"/>
              <a:alpha val="56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ED7631F-9ED1-A6BD-2B5D-B786FCD69599}"/>
              </a:ext>
            </a:extLst>
          </p:cNvPr>
          <p:cNvSpPr/>
          <p:nvPr/>
        </p:nvSpPr>
        <p:spPr>
          <a:xfrm>
            <a:off x="6429983" y="1663432"/>
            <a:ext cx="4805464" cy="4581730"/>
          </a:xfrm>
          <a:prstGeom prst="rect">
            <a:avLst/>
          </a:prstGeom>
          <a:solidFill>
            <a:schemeClr val="accent2">
              <a:lumMod val="20000"/>
              <a:lumOff val="80000"/>
              <a:alpha val="3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29F5B58-14EA-1730-1241-6BD2DE0D0B7C}"/>
              </a:ext>
            </a:extLst>
          </p:cNvPr>
          <p:cNvSpPr/>
          <p:nvPr/>
        </p:nvSpPr>
        <p:spPr>
          <a:xfrm>
            <a:off x="4192621" y="1799617"/>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p:txBody>
      </p:sp>
      <p:sp>
        <p:nvSpPr>
          <p:cNvPr id="6" name="Rectangle 5">
            <a:extLst>
              <a:ext uri="{FF2B5EF4-FFF2-40B4-BE49-F238E27FC236}">
                <a16:creationId xmlns:a16="http://schemas.microsoft.com/office/drawing/2014/main" id="{B205AC5A-2F6F-DCFD-675F-8165407F76BD}"/>
              </a:ext>
            </a:extLst>
          </p:cNvPr>
          <p:cNvSpPr/>
          <p:nvPr/>
        </p:nvSpPr>
        <p:spPr>
          <a:xfrm>
            <a:off x="9101835" y="1770434"/>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p:txBody>
      </p:sp>
      <p:sp>
        <p:nvSpPr>
          <p:cNvPr id="7" name="Rectangle 6">
            <a:extLst>
              <a:ext uri="{FF2B5EF4-FFF2-40B4-BE49-F238E27FC236}">
                <a16:creationId xmlns:a16="http://schemas.microsoft.com/office/drawing/2014/main" id="{BC206EBD-71AD-605B-50D1-5EC3898B3432}"/>
              </a:ext>
            </a:extLst>
          </p:cNvPr>
          <p:cNvSpPr/>
          <p:nvPr/>
        </p:nvSpPr>
        <p:spPr>
          <a:xfrm>
            <a:off x="6626158" y="3203644"/>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p:txBody>
      </p:sp>
      <p:sp>
        <p:nvSpPr>
          <p:cNvPr id="8" name="Rectangle 7">
            <a:extLst>
              <a:ext uri="{FF2B5EF4-FFF2-40B4-BE49-F238E27FC236}">
                <a16:creationId xmlns:a16="http://schemas.microsoft.com/office/drawing/2014/main" id="{408C7027-25CC-136A-075D-5ABFE0B62173}"/>
              </a:ext>
            </a:extLst>
          </p:cNvPr>
          <p:cNvSpPr/>
          <p:nvPr/>
        </p:nvSpPr>
        <p:spPr>
          <a:xfrm>
            <a:off x="4192621" y="3193916"/>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p:txBody>
      </p:sp>
      <p:sp>
        <p:nvSpPr>
          <p:cNvPr id="9" name="Rectangle 8">
            <a:extLst>
              <a:ext uri="{FF2B5EF4-FFF2-40B4-BE49-F238E27FC236}">
                <a16:creationId xmlns:a16="http://schemas.microsoft.com/office/drawing/2014/main" id="{6F18061A-421A-0D56-2C86-552515143311}"/>
              </a:ext>
            </a:extLst>
          </p:cNvPr>
          <p:cNvSpPr/>
          <p:nvPr/>
        </p:nvSpPr>
        <p:spPr>
          <a:xfrm>
            <a:off x="9101835" y="3193916"/>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p:txBody>
      </p:sp>
      <p:sp>
        <p:nvSpPr>
          <p:cNvPr id="10" name="Rectangle 9">
            <a:extLst>
              <a:ext uri="{FF2B5EF4-FFF2-40B4-BE49-F238E27FC236}">
                <a16:creationId xmlns:a16="http://schemas.microsoft.com/office/drawing/2014/main" id="{BEF03ECF-98DB-D9D7-FF14-9AFEF34EA675}"/>
              </a:ext>
            </a:extLst>
          </p:cNvPr>
          <p:cNvSpPr/>
          <p:nvPr/>
        </p:nvSpPr>
        <p:spPr>
          <a:xfrm>
            <a:off x="6626158" y="4588215"/>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a:t>
            </a:r>
          </a:p>
          <a:p>
            <a:pPr algn="ctr"/>
            <a:r>
              <a:rPr lang="en-US" dirty="0">
                <a:solidFill>
                  <a:schemeClr val="tx1"/>
                </a:solidFill>
              </a:rPr>
              <a:t>(3+ Races)</a:t>
            </a:r>
          </a:p>
        </p:txBody>
      </p:sp>
      <p:sp>
        <p:nvSpPr>
          <p:cNvPr id="15" name="Rectangle 14">
            <a:extLst>
              <a:ext uri="{FF2B5EF4-FFF2-40B4-BE49-F238E27FC236}">
                <a16:creationId xmlns:a16="http://schemas.microsoft.com/office/drawing/2014/main" id="{F7A735D6-9449-C831-F7A0-E17AE3144D72}"/>
              </a:ext>
            </a:extLst>
          </p:cNvPr>
          <p:cNvSpPr/>
          <p:nvPr/>
        </p:nvSpPr>
        <p:spPr>
          <a:xfrm>
            <a:off x="4192621" y="4588215"/>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p:txBody>
      </p:sp>
      <p:sp>
        <p:nvSpPr>
          <p:cNvPr id="16" name="Rectangle 15">
            <a:extLst>
              <a:ext uri="{FF2B5EF4-FFF2-40B4-BE49-F238E27FC236}">
                <a16:creationId xmlns:a16="http://schemas.microsoft.com/office/drawing/2014/main" id="{EA4E48B2-EFDB-8F6B-FEB4-11E1C63E417E}"/>
              </a:ext>
            </a:extLst>
          </p:cNvPr>
          <p:cNvSpPr/>
          <p:nvPr/>
        </p:nvSpPr>
        <p:spPr>
          <a:xfrm>
            <a:off x="9143975" y="4627126"/>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p:txBody>
      </p:sp>
      <p:graphicFrame>
        <p:nvGraphicFramePr>
          <p:cNvPr id="13" name="Object 12">
            <a:extLst>
              <a:ext uri="{FF2B5EF4-FFF2-40B4-BE49-F238E27FC236}">
                <a16:creationId xmlns:a16="http://schemas.microsoft.com/office/drawing/2014/main" id="{9355C514-BCC8-F3CA-F0C0-CF6A00E7572F}"/>
              </a:ext>
            </a:extLst>
          </p:cNvPr>
          <p:cNvGraphicFramePr>
            <a:graphicFrameLocks noChangeAspect="1"/>
          </p:cNvGraphicFramePr>
          <p:nvPr>
            <p:extLst>
              <p:ext uri="{D42A27DB-BD31-4B8C-83A1-F6EECF244321}">
                <p14:modId xmlns:p14="http://schemas.microsoft.com/office/powerpoint/2010/main" val="426136263"/>
              </p:ext>
            </p:extLst>
          </p:nvPr>
        </p:nvGraphicFramePr>
        <p:xfrm>
          <a:off x="956271" y="4711162"/>
          <a:ext cx="2425700" cy="736600"/>
        </p:xfrm>
        <a:graphic>
          <a:graphicData uri="http://schemas.openxmlformats.org/presentationml/2006/ole">
            <mc:AlternateContent xmlns:mc="http://schemas.openxmlformats.org/markup-compatibility/2006">
              <mc:Choice xmlns:v="urn:schemas-microsoft-com:vml" Requires="v">
                <p:oleObj name="Equation" r:id="rId2" imgW="2425680" imgH="736560" progId="Equation.DSMT4">
                  <p:embed/>
                </p:oleObj>
              </mc:Choice>
              <mc:Fallback>
                <p:oleObj name="Equation" r:id="rId2" imgW="2425680" imgH="736560" progId="Equation.DSMT4">
                  <p:embed/>
                  <p:pic>
                    <p:nvPicPr>
                      <p:cNvPr id="0" name=""/>
                      <p:cNvPicPr/>
                      <p:nvPr/>
                    </p:nvPicPr>
                    <p:blipFill>
                      <a:blip r:embed="rId3"/>
                      <a:stretch>
                        <a:fillRect/>
                      </a:stretch>
                    </p:blipFill>
                    <p:spPr>
                      <a:xfrm>
                        <a:off x="956271" y="4711162"/>
                        <a:ext cx="2425700" cy="7366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7CD5E85D-8239-BB18-FFCC-4915CD035044}"/>
              </a:ext>
            </a:extLst>
          </p:cNvPr>
          <p:cNvGraphicFramePr>
            <a:graphicFrameLocks noChangeAspect="1"/>
          </p:cNvGraphicFramePr>
          <p:nvPr>
            <p:extLst>
              <p:ext uri="{D42A27DB-BD31-4B8C-83A1-F6EECF244321}">
                <p14:modId xmlns:p14="http://schemas.microsoft.com/office/powerpoint/2010/main" val="3487504248"/>
              </p:ext>
            </p:extLst>
          </p:nvPr>
        </p:nvGraphicFramePr>
        <p:xfrm>
          <a:off x="1438871" y="3332941"/>
          <a:ext cx="1460500" cy="723900"/>
        </p:xfrm>
        <a:graphic>
          <a:graphicData uri="http://schemas.openxmlformats.org/presentationml/2006/ole">
            <mc:AlternateContent xmlns:mc="http://schemas.openxmlformats.org/markup-compatibility/2006">
              <mc:Choice xmlns:v="urn:schemas-microsoft-com:vml" Requires="v">
                <p:oleObj name="Equation" r:id="rId4" imgW="1460160" imgH="723600" progId="Equation.DSMT4">
                  <p:embed/>
                </p:oleObj>
              </mc:Choice>
              <mc:Fallback>
                <p:oleObj name="Equation" r:id="rId4" imgW="1460160" imgH="723600" progId="Equation.DSMT4">
                  <p:embed/>
                  <p:pic>
                    <p:nvPicPr>
                      <p:cNvPr id="13" name="Object 12">
                        <a:extLst>
                          <a:ext uri="{FF2B5EF4-FFF2-40B4-BE49-F238E27FC236}">
                            <a16:creationId xmlns:a16="http://schemas.microsoft.com/office/drawing/2014/main" id="{9355C514-BCC8-F3CA-F0C0-CF6A00E7572F}"/>
                          </a:ext>
                        </a:extLst>
                      </p:cNvPr>
                      <p:cNvPicPr/>
                      <p:nvPr/>
                    </p:nvPicPr>
                    <p:blipFill>
                      <a:blip r:embed="rId5"/>
                      <a:stretch>
                        <a:fillRect/>
                      </a:stretch>
                    </p:blipFill>
                    <p:spPr>
                      <a:xfrm>
                        <a:off x="1438871" y="3332941"/>
                        <a:ext cx="1460500" cy="72390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93956908-1D59-5070-1DD8-8C9D6CF0B033}"/>
              </a:ext>
            </a:extLst>
          </p:cNvPr>
          <p:cNvGraphicFramePr>
            <a:graphicFrameLocks noChangeAspect="1"/>
          </p:cNvGraphicFramePr>
          <p:nvPr>
            <p:extLst>
              <p:ext uri="{D42A27DB-BD31-4B8C-83A1-F6EECF244321}">
                <p14:modId xmlns:p14="http://schemas.microsoft.com/office/powerpoint/2010/main" val="650122581"/>
              </p:ext>
            </p:extLst>
          </p:nvPr>
        </p:nvGraphicFramePr>
        <p:xfrm>
          <a:off x="1496021" y="2261681"/>
          <a:ext cx="1346200" cy="342900"/>
        </p:xfrm>
        <a:graphic>
          <a:graphicData uri="http://schemas.openxmlformats.org/presentationml/2006/ole">
            <mc:AlternateContent xmlns:mc="http://schemas.openxmlformats.org/markup-compatibility/2006">
              <mc:Choice xmlns:v="urn:schemas-microsoft-com:vml" Requires="v">
                <p:oleObj name="Equation" r:id="rId6" imgW="1346040" imgH="342720" progId="Equation.DSMT4">
                  <p:embed/>
                </p:oleObj>
              </mc:Choice>
              <mc:Fallback>
                <p:oleObj name="Equation" r:id="rId6" imgW="1346040" imgH="342720" progId="Equation.DSMT4">
                  <p:embed/>
                  <p:pic>
                    <p:nvPicPr>
                      <p:cNvPr id="13" name="Object 12">
                        <a:extLst>
                          <a:ext uri="{FF2B5EF4-FFF2-40B4-BE49-F238E27FC236}">
                            <a16:creationId xmlns:a16="http://schemas.microsoft.com/office/drawing/2014/main" id="{9355C514-BCC8-F3CA-F0C0-CF6A00E7572F}"/>
                          </a:ext>
                        </a:extLst>
                      </p:cNvPr>
                      <p:cNvPicPr/>
                      <p:nvPr/>
                    </p:nvPicPr>
                    <p:blipFill>
                      <a:blip r:embed="rId7"/>
                      <a:stretch>
                        <a:fillRect/>
                      </a:stretch>
                    </p:blipFill>
                    <p:spPr>
                      <a:xfrm>
                        <a:off x="1496021" y="2261681"/>
                        <a:ext cx="1346200" cy="342900"/>
                      </a:xfrm>
                      <a:prstGeom prst="rect">
                        <a:avLst/>
                      </a:prstGeom>
                    </p:spPr>
                  </p:pic>
                </p:oleObj>
              </mc:Fallback>
            </mc:AlternateContent>
          </a:graphicData>
        </a:graphic>
      </p:graphicFrame>
      <p:cxnSp>
        <p:nvCxnSpPr>
          <p:cNvPr id="19" name="Straight Connector 18">
            <a:extLst>
              <a:ext uri="{FF2B5EF4-FFF2-40B4-BE49-F238E27FC236}">
                <a16:creationId xmlns:a16="http://schemas.microsoft.com/office/drawing/2014/main" id="{46E5566D-7D50-43B5-AEB1-EF5AC01470EE}"/>
              </a:ext>
            </a:extLst>
          </p:cNvPr>
          <p:cNvCxnSpPr/>
          <p:nvPr/>
        </p:nvCxnSpPr>
        <p:spPr>
          <a:xfrm>
            <a:off x="836579" y="2957210"/>
            <a:ext cx="10778247"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6693DF3-9EDB-E59E-EEE2-8AC0616F2AF8}"/>
              </a:ext>
            </a:extLst>
          </p:cNvPr>
          <p:cNvCxnSpPr/>
          <p:nvPr/>
        </p:nvCxnSpPr>
        <p:spPr>
          <a:xfrm>
            <a:off x="833331" y="4364483"/>
            <a:ext cx="10778247"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itle 20">
            <a:extLst>
              <a:ext uri="{FF2B5EF4-FFF2-40B4-BE49-F238E27FC236}">
                <a16:creationId xmlns:a16="http://schemas.microsoft.com/office/drawing/2014/main" id="{FBD7CF93-C43B-02B7-FEF7-A750BAC5FA08}"/>
              </a:ext>
            </a:extLst>
          </p:cNvPr>
          <p:cNvSpPr>
            <a:spLocks noGrp="1"/>
          </p:cNvSpPr>
          <p:nvPr>
            <p:ph type="title"/>
          </p:nvPr>
        </p:nvSpPr>
        <p:spPr>
          <a:xfrm>
            <a:off x="838200" y="365126"/>
            <a:ext cx="10515600" cy="944860"/>
          </a:xfrm>
        </p:spPr>
        <p:txBody>
          <a:bodyPr/>
          <a:lstStyle/>
          <a:p>
            <a:r>
              <a:rPr lang="en-US" dirty="0"/>
              <a:t>Taking account of multiple races</a:t>
            </a:r>
          </a:p>
        </p:txBody>
      </p:sp>
    </p:spTree>
    <p:extLst>
      <p:ext uri="{BB962C8B-B14F-4D97-AF65-F5344CB8AC3E}">
        <p14:creationId xmlns:p14="http://schemas.microsoft.com/office/powerpoint/2010/main" val="17231394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a:extLst>
              <a:ext uri="{FF2B5EF4-FFF2-40B4-BE49-F238E27FC236}">
                <a16:creationId xmlns:a16="http://schemas.microsoft.com/office/drawing/2014/main" id="{87979D10-C87E-6439-7FE8-2C503F6B6135}"/>
              </a:ext>
            </a:extLst>
          </p:cNvPr>
          <p:cNvSpPr>
            <a:spLocks noGrp="1"/>
          </p:cNvSpPr>
          <p:nvPr>
            <p:ph type="title"/>
          </p:nvPr>
        </p:nvSpPr>
        <p:spPr>
          <a:xfrm>
            <a:off x="838200" y="365126"/>
            <a:ext cx="10515600" cy="986994"/>
          </a:xfrm>
        </p:spPr>
        <p:txBody>
          <a:bodyPr/>
          <a:lstStyle/>
          <a:p>
            <a:r>
              <a:rPr lang="en-US" altLang="en-US" sz="4000" dirty="0"/>
              <a:t>Index of Dissimilarity</a:t>
            </a:r>
          </a:p>
        </p:txBody>
      </p:sp>
      <p:sp>
        <p:nvSpPr>
          <p:cNvPr id="9221" name="Rectangle 2">
            <a:extLst>
              <a:ext uri="{FF2B5EF4-FFF2-40B4-BE49-F238E27FC236}">
                <a16:creationId xmlns:a16="http://schemas.microsoft.com/office/drawing/2014/main" id="{37257661-C160-C88D-DDE1-93E03026B588}"/>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8" name="Object 7">
            <a:extLst>
              <a:ext uri="{FF2B5EF4-FFF2-40B4-BE49-F238E27FC236}">
                <a16:creationId xmlns:a16="http://schemas.microsoft.com/office/drawing/2014/main" id="{AE2A9BD3-3439-12DE-B77C-9275CE6CD855}"/>
              </a:ext>
            </a:extLst>
          </p:cNvPr>
          <p:cNvGraphicFramePr>
            <a:graphicFrameLocks noChangeAspect="1"/>
          </p:cNvGraphicFramePr>
          <p:nvPr>
            <p:extLst>
              <p:ext uri="{D42A27DB-BD31-4B8C-83A1-F6EECF244321}">
                <p14:modId xmlns:p14="http://schemas.microsoft.com/office/powerpoint/2010/main" val="3293800257"/>
              </p:ext>
            </p:extLst>
          </p:nvPr>
        </p:nvGraphicFramePr>
        <p:xfrm>
          <a:off x="906294" y="1691507"/>
          <a:ext cx="2247900" cy="939800"/>
        </p:xfrm>
        <a:graphic>
          <a:graphicData uri="http://schemas.openxmlformats.org/presentationml/2006/ole">
            <mc:AlternateContent xmlns:mc="http://schemas.openxmlformats.org/markup-compatibility/2006">
              <mc:Choice xmlns:v="urn:schemas-microsoft-com:vml" Requires="v">
                <p:oleObj name="Equation" r:id="rId2" imgW="2247840" imgH="939600" progId="Equation.DSMT4">
                  <p:embed/>
                </p:oleObj>
              </mc:Choice>
              <mc:Fallback>
                <p:oleObj name="Equation" r:id="rId2" imgW="2247840" imgH="939600" progId="Equation.DSMT4">
                  <p:embed/>
                  <p:pic>
                    <p:nvPicPr>
                      <p:cNvPr id="0" name=""/>
                      <p:cNvPicPr/>
                      <p:nvPr/>
                    </p:nvPicPr>
                    <p:blipFill>
                      <a:blip r:embed="rId3"/>
                      <a:stretch>
                        <a:fillRect/>
                      </a:stretch>
                    </p:blipFill>
                    <p:spPr>
                      <a:xfrm>
                        <a:off x="906294" y="1691507"/>
                        <a:ext cx="2247900" cy="9398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199B9724-03CD-FD95-4E76-6F3494EB1FF6}"/>
              </a:ext>
            </a:extLst>
          </p:cNvPr>
          <p:cNvGraphicFramePr>
            <a:graphicFrameLocks noChangeAspect="1"/>
          </p:cNvGraphicFramePr>
          <p:nvPr>
            <p:extLst>
              <p:ext uri="{D42A27DB-BD31-4B8C-83A1-F6EECF244321}">
                <p14:modId xmlns:p14="http://schemas.microsoft.com/office/powerpoint/2010/main" val="1140411030"/>
              </p:ext>
            </p:extLst>
          </p:nvPr>
        </p:nvGraphicFramePr>
        <p:xfrm>
          <a:off x="732412" y="3042352"/>
          <a:ext cx="3479800" cy="1117600"/>
        </p:xfrm>
        <a:graphic>
          <a:graphicData uri="http://schemas.openxmlformats.org/presentationml/2006/ole">
            <mc:AlternateContent xmlns:mc="http://schemas.openxmlformats.org/markup-compatibility/2006">
              <mc:Choice xmlns:v="urn:schemas-microsoft-com:vml" Requires="v">
                <p:oleObj name="Equation" r:id="rId4" imgW="3479760" imgH="1117440" progId="Equation.DSMT4">
                  <p:embed/>
                </p:oleObj>
              </mc:Choice>
              <mc:Fallback>
                <p:oleObj name="Equation" r:id="rId4" imgW="3479760" imgH="1117440" progId="Equation.DSMT4">
                  <p:embed/>
                  <p:pic>
                    <p:nvPicPr>
                      <p:cNvPr id="0" name=""/>
                      <p:cNvPicPr/>
                      <p:nvPr/>
                    </p:nvPicPr>
                    <p:blipFill>
                      <a:blip r:embed="rId5"/>
                      <a:stretch>
                        <a:fillRect/>
                      </a:stretch>
                    </p:blipFill>
                    <p:spPr>
                      <a:xfrm>
                        <a:off x="732412" y="3042352"/>
                        <a:ext cx="3479800" cy="11176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64B77F9-A459-6D39-3BF8-59CA305B5A59}"/>
              </a:ext>
            </a:extLst>
          </p:cNvPr>
          <p:cNvGraphicFramePr>
            <a:graphicFrameLocks noChangeAspect="1"/>
          </p:cNvGraphicFramePr>
          <p:nvPr>
            <p:extLst>
              <p:ext uri="{D42A27DB-BD31-4B8C-83A1-F6EECF244321}">
                <p14:modId xmlns:p14="http://schemas.microsoft.com/office/powerpoint/2010/main" val="3939058845"/>
              </p:ext>
            </p:extLst>
          </p:nvPr>
        </p:nvGraphicFramePr>
        <p:xfrm>
          <a:off x="4290168" y="3177609"/>
          <a:ext cx="3340100" cy="914400"/>
        </p:xfrm>
        <a:graphic>
          <a:graphicData uri="http://schemas.openxmlformats.org/presentationml/2006/ole">
            <mc:AlternateContent xmlns:mc="http://schemas.openxmlformats.org/markup-compatibility/2006">
              <mc:Choice xmlns:v="urn:schemas-microsoft-com:vml" Requires="v">
                <p:oleObj name="Equation" r:id="rId6" imgW="3340080" imgH="914400" progId="Equation.DSMT4">
                  <p:embed/>
                </p:oleObj>
              </mc:Choice>
              <mc:Fallback>
                <p:oleObj name="Equation" r:id="rId6" imgW="3340080" imgH="914400" progId="Equation.DSMT4">
                  <p:embed/>
                  <p:pic>
                    <p:nvPicPr>
                      <p:cNvPr id="0" name=""/>
                      <p:cNvPicPr/>
                      <p:nvPr/>
                    </p:nvPicPr>
                    <p:blipFill>
                      <a:blip r:embed="rId7"/>
                      <a:stretch>
                        <a:fillRect/>
                      </a:stretch>
                    </p:blipFill>
                    <p:spPr>
                      <a:xfrm>
                        <a:off x="4290168" y="3177609"/>
                        <a:ext cx="3340100" cy="9144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F1C3E376-0D13-67D5-7808-EC6C07707FA8}"/>
              </a:ext>
            </a:extLst>
          </p:cNvPr>
          <p:cNvGraphicFramePr>
            <a:graphicFrameLocks noChangeAspect="1"/>
          </p:cNvGraphicFramePr>
          <p:nvPr>
            <p:extLst>
              <p:ext uri="{D42A27DB-BD31-4B8C-83A1-F6EECF244321}">
                <p14:modId xmlns:p14="http://schemas.microsoft.com/office/powerpoint/2010/main" val="795646052"/>
              </p:ext>
            </p:extLst>
          </p:nvPr>
        </p:nvGraphicFramePr>
        <p:xfrm>
          <a:off x="3835400" y="1676536"/>
          <a:ext cx="7518400" cy="1041400"/>
        </p:xfrm>
        <a:graphic>
          <a:graphicData uri="http://schemas.openxmlformats.org/presentationml/2006/ole">
            <mc:AlternateContent xmlns:mc="http://schemas.openxmlformats.org/markup-compatibility/2006">
              <mc:Choice xmlns:v="urn:schemas-microsoft-com:vml" Requires="v">
                <p:oleObj name="Equation" r:id="rId8" imgW="7518240" imgH="1041120" progId="Equation.DSMT4">
                  <p:embed/>
                </p:oleObj>
              </mc:Choice>
              <mc:Fallback>
                <p:oleObj name="Equation" r:id="rId8" imgW="7518240" imgH="1041120" progId="Equation.DSMT4">
                  <p:embed/>
                  <p:pic>
                    <p:nvPicPr>
                      <p:cNvPr id="0" name=""/>
                      <p:cNvPicPr/>
                      <p:nvPr/>
                    </p:nvPicPr>
                    <p:blipFill>
                      <a:blip r:embed="rId9"/>
                      <a:stretch>
                        <a:fillRect/>
                      </a:stretch>
                    </p:blipFill>
                    <p:spPr>
                      <a:xfrm>
                        <a:off x="3835400" y="1676536"/>
                        <a:ext cx="7518400" cy="10414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F326BFF-11D3-4809-6068-33E5822CB5D9}"/>
              </a:ext>
            </a:extLst>
          </p:cNvPr>
          <p:cNvGraphicFramePr>
            <a:graphicFrameLocks noChangeAspect="1"/>
          </p:cNvGraphicFramePr>
          <p:nvPr>
            <p:extLst>
              <p:ext uri="{D42A27DB-BD31-4B8C-83A1-F6EECF244321}">
                <p14:modId xmlns:p14="http://schemas.microsoft.com/office/powerpoint/2010/main" val="1073750588"/>
              </p:ext>
            </p:extLst>
          </p:nvPr>
        </p:nvGraphicFramePr>
        <p:xfrm>
          <a:off x="2651196" y="4865688"/>
          <a:ext cx="6921500" cy="419100"/>
        </p:xfrm>
        <a:graphic>
          <a:graphicData uri="http://schemas.openxmlformats.org/presentationml/2006/ole">
            <mc:AlternateContent xmlns:mc="http://schemas.openxmlformats.org/markup-compatibility/2006">
              <mc:Choice xmlns:v="urn:schemas-microsoft-com:vml" Requires="v">
                <p:oleObj name="Equation" r:id="rId10" imgW="6921360" imgH="419040" progId="Equation.DSMT4">
                  <p:embed/>
                </p:oleObj>
              </mc:Choice>
              <mc:Fallback>
                <p:oleObj name="Equation" r:id="rId10" imgW="6921360" imgH="419040" progId="Equation.DSMT4">
                  <p:embed/>
                  <p:pic>
                    <p:nvPicPr>
                      <p:cNvPr id="0" name=""/>
                      <p:cNvPicPr/>
                      <p:nvPr/>
                    </p:nvPicPr>
                    <p:blipFill>
                      <a:blip r:embed="rId11"/>
                      <a:stretch>
                        <a:fillRect/>
                      </a:stretch>
                    </p:blipFill>
                    <p:spPr>
                      <a:xfrm>
                        <a:off x="2651196" y="4865688"/>
                        <a:ext cx="6921500" cy="4191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866532DF-8207-992A-2480-AFC381B7E3C2}"/>
              </a:ext>
            </a:extLst>
          </p:cNvPr>
          <p:cNvGraphicFramePr>
            <a:graphicFrameLocks noChangeAspect="1"/>
          </p:cNvGraphicFramePr>
          <p:nvPr>
            <p:extLst>
              <p:ext uri="{D42A27DB-BD31-4B8C-83A1-F6EECF244321}">
                <p14:modId xmlns:p14="http://schemas.microsoft.com/office/powerpoint/2010/main" val="351196733"/>
              </p:ext>
            </p:extLst>
          </p:nvPr>
        </p:nvGraphicFramePr>
        <p:xfrm>
          <a:off x="2472312" y="5457825"/>
          <a:ext cx="7416800" cy="419100"/>
        </p:xfrm>
        <a:graphic>
          <a:graphicData uri="http://schemas.openxmlformats.org/presentationml/2006/ole">
            <mc:AlternateContent xmlns:mc="http://schemas.openxmlformats.org/markup-compatibility/2006">
              <mc:Choice xmlns:v="urn:schemas-microsoft-com:vml" Requires="v">
                <p:oleObj name="Equation" r:id="rId12" imgW="7416720" imgH="419040" progId="Equation.DSMT4">
                  <p:embed/>
                </p:oleObj>
              </mc:Choice>
              <mc:Fallback>
                <p:oleObj name="Equation" r:id="rId12" imgW="7416720" imgH="419040" progId="Equation.DSMT4">
                  <p:embed/>
                  <p:pic>
                    <p:nvPicPr>
                      <p:cNvPr id="14" name="Object 13">
                        <a:extLst>
                          <a:ext uri="{FF2B5EF4-FFF2-40B4-BE49-F238E27FC236}">
                            <a16:creationId xmlns:a16="http://schemas.microsoft.com/office/drawing/2014/main" id="{9F326BFF-11D3-4809-6068-33E5822CB5D9}"/>
                          </a:ext>
                        </a:extLst>
                      </p:cNvPr>
                      <p:cNvPicPr/>
                      <p:nvPr/>
                    </p:nvPicPr>
                    <p:blipFill>
                      <a:blip r:embed="rId13"/>
                      <a:stretch>
                        <a:fillRect/>
                      </a:stretch>
                    </p:blipFill>
                    <p:spPr>
                      <a:xfrm>
                        <a:off x="2472312" y="5457825"/>
                        <a:ext cx="7416800" cy="419100"/>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D4E78-0F84-6814-31E1-3B5888861A52}"/>
              </a:ext>
            </a:extLst>
          </p:cNvPr>
          <p:cNvSpPr>
            <a:spLocks noGrp="1"/>
          </p:cNvSpPr>
          <p:nvPr>
            <p:ph type="title"/>
          </p:nvPr>
        </p:nvSpPr>
        <p:spPr>
          <a:xfrm>
            <a:off x="838200" y="365126"/>
            <a:ext cx="10515600" cy="734099"/>
          </a:xfrm>
        </p:spPr>
        <p:txBody>
          <a:bodyPr>
            <a:normAutofit fontScale="90000"/>
          </a:bodyPr>
          <a:lstStyle/>
          <a:p>
            <a:r>
              <a:rPr lang="en-US" dirty="0"/>
              <a:t>Maximum Segregation with Multiracial People</a:t>
            </a:r>
          </a:p>
        </p:txBody>
      </p:sp>
      <p:sp>
        <p:nvSpPr>
          <p:cNvPr id="8" name="Content Placeholder 7">
            <a:extLst>
              <a:ext uri="{FF2B5EF4-FFF2-40B4-BE49-F238E27FC236}">
                <a16:creationId xmlns:a16="http://schemas.microsoft.com/office/drawing/2014/main" id="{AEFDF26B-6A2E-FFC5-91D6-122DEFC60CEA}"/>
              </a:ext>
            </a:extLst>
          </p:cNvPr>
          <p:cNvSpPr>
            <a:spLocks noGrp="1"/>
          </p:cNvSpPr>
          <p:nvPr>
            <p:ph idx="1"/>
          </p:nvPr>
        </p:nvSpPr>
        <p:spPr>
          <a:xfrm>
            <a:off x="944387" y="2821020"/>
            <a:ext cx="10515600" cy="3297677"/>
          </a:xfrm>
        </p:spPr>
        <p:txBody>
          <a:bodyPr>
            <a:normAutofit/>
          </a:bodyPr>
          <a:lstStyle/>
          <a:p>
            <a:r>
              <a:rPr lang="en-US" dirty="0"/>
              <a:t>Segregation is the separation of groups over neighborhoods.</a:t>
            </a:r>
          </a:p>
          <a:p>
            <a:r>
              <a:rPr lang="en-US" dirty="0"/>
              <a:t>In this scenario, segregation is maximized, but D = 0.667</a:t>
            </a:r>
          </a:p>
          <a:p>
            <a:r>
              <a:rPr lang="en-US" dirty="0"/>
              <a:t>Nobody can be moved to increase D.</a:t>
            </a:r>
          </a:p>
          <a:p>
            <a:r>
              <a:rPr lang="en-US" dirty="0"/>
              <a:t>We need to normalize by the segregation of individuals.</a:t>
            </a:r>
          </a:p>
          <a:p>
            <a:pPr lvl="1"/>
            <a:r>
              <a:rPr lang="en-US" dirty="0"/>
              <a:t>When everybody is in just one group, individual segregation is 1.</a:t>
            </a:r>
          </a:p>
          <a:p>
            <a:pPr lvl="1"/>
            <a:r>
              <a:rPr lang="en-US" dirty="0"/>
              <a:t>But with multiracial persons, whiteness and blackness is mixed within multiracial persons.</a:t>
            </a:r>
          </a:p>
          <a:p>
            <a:pPr marL="457200" lvl="1" indent="0">
              <a:buNone/>
            </a:pPr>
            <a:endParaRPr lang="en-US" dirty="0"/>
          </a:p>
        </p:txBody>
      </p:sp>
      <p:pic>
        <p:nvPicPr>
          <p:cNvPr id="9" name="Picture 8">
            <a:extLst>
              <a:ext uri="{FF2B5EF4-FFF2-40B4-BE49-F238E27FC236}">
                <a16:creationId xmlns:a16="http://schemas.microsoft.com/office/drawing/2014/main" id="{39ECAFA1-125C-7E3E-CA02-777B86B08B4E}"/>
              </a:ext>
            </a:extLst>
          </p:cNvPr>
          <p:cNvPicPr>
            <a:picLocks noChangeAspect="1"/>
          </p:cNvPicPr>
          <p:nvPr/>
        </p:nvPicPr>
        <p:blipFill>
          <a:blip r:embed="rId2"/>
          <a:stretch>
            <a:fillRect/>
          </a:stretch>
        </p:blipFill>
        <p:spPr>
          <a:xfrm>
            <a:off x="1556623" y="1099225"/>
            <a:ext cx="6458628" cy="1439694"/>
          </a:xfrm>
          <a:prstGeom prst="rect">
            <a:avLst/>
          </a:prstGeom>
        </p:spPr>
      </p:pic>
    </p:spTree>
    <p:extLst>
      <p:ext uri="{BB962C8B-B14F-4D97-AF65-F5344CB8AC3E}">
        <p14:creationId xmlns:p14="http://schemas.microsoft.com/office/powerpoint/2010/main" val="151887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3C283-EB3A-FD61-0D79-EB6983D70A13}"/>
              </a:ext>
            </a:extLst>
          </p:cNvPr>
          <p:cNvSpPr>
            <a:spLocks noGrp="1"/>
          </p:cNvSpPr>
          <p:nvPr>
            <p:ph type="title"/>
          </p:nvPr>
        </p:nvSpPr>
        <p:spPr>
          <a:xfrm>
            <a:off x="838199" y="365125"/>
            <a:ext cx="10786353" cy="902933"/>
          </a:xfrm>
        </p:spPr>
        <p:txBody>
          <a:bodyPr>
            <a:normAutofit/>
          </a:bodyPr>
          <a:lstStyle/>
          <a:p>
            <a:r>
              <a:rPr lang="en-US" dirty="0"/>
              <a:t>Normalizing by segregation across individuals</a:t>
            </a:r>
          </a:p>
        </p:txBody>
      </p:sp>
      <p:sp>
        <p:nvSpPr>
          <p:cNvPr id="12" name="Content Placeholder 11">
            <a:extLst>
              <a:ext uri="{FF2B5EF4-FFF2-40B4-BE49-F238E27FC236}">
                <a16:creationId xmlns:a16="http://schemas.microsoft.com/office/drawing/2014/main" id="{57DC9523-AD82-DF35-B65A-3D8452D1DD59}"/>
              </a:ext>
            </a:extLst>
          </p:cNvPr>
          <p:cNvSpPr>
            <a:spLocks noGrp="1"/>
          </p:cNvSpPr>
          <p:nvPr>
            <p:ph idx="1"/>
          </p:nvPr>
        </p:nvSpPr>
        <p:spPr>
          <a:xfrm>
            <a:off x="1108952" y="4656693"/>
            <a:ext cx="10515600" cy="1674386"/>
          </a:xfrm>
        </p:spPr>
        <p:txBody>
          <a:bodyPr>
            <a:normAutofit/>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Based on ideas from Information Theory (Shannon 1948).</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Jargowsky, Paul A.,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Jeongdai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Kim. 2009. “The Information Theory of Segregation: Uniting Segregation and Inequality in a Common Framework.”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Research on Economic Inequality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17 (October):3–31. </a:t>
            </a:r>
            <a:endParaRPr lang="en-US" sz="3600" dirty="0"/>
          </a:p>
        </p:txBody>
      </p:sp>
      <p:graphicFrame>
        <p:nvGraphicFramePr>
          <p:cNvPr id="4" name="Object 3">
            <a:extLst>
              <a:ext uri="{FF2B5EF4-FFF2-40B4-BE49-F238E27FC236}">
                <a16:creationId xmlns:a16="http://schemas.microsoft.com/office/drawing/2014/main" id="{D924B8AC-6D85-0078-6715-EAAD0722FCD9}"/>
              </a:ext>
            </a:extLst>
          </p:cNvPr>
          <p:cNvGraphicFramePr>
            <a:graphicFrameLocks noChangeAspect="1"/>
          </p:cNvGraphicFramePr>
          <p:nvPr>
            <p:extLst>
              <p:ext uri="{D42A27DB-BD31-4B8C-83A1-F6EECF244321}">
                <p14:modId xmlns:p14="http://schemas.microsoft.com/office/powerpoint/2010/main" val="3439045991"/>
              </p:ext>
            </p:extLst>
          </p:nvPr>
        </p:nvGraphicFramePr>
        <p:xfrm>
          <a:off x="2454410" y="1343094"/>
          <a:ext cx="6756400" cy="863600"/>
        </p:xfrm>
        <a:graphic>
          <a:graphicData uri="http://schemas.openxmlformats.org/presentationml/2006/ole">
            <mc:AlternateContent xmlns:mc="http://schemas.openxmlformats.org/markup-compatibility/2006">
              <mc:Choice xmlns:v="urn:schemas-microsoft-com:vml" Requires="v">
                <p:oleObj name="Equation" r:id="rId2" imgW="6756120" imgH="863280" progId="Equation.DSMT4">
                  <p:embed/>
                </p:oleObj>
              </mc:Choice>
              <mc:Fallback>
                <p:oleObj name="Equation" r:id="rId2" imgW="6756120" imgH="863280" progId="Equation.DSMT4">
                  <p:embed/>
                  <p:pic>
                    <p:nvPicPr>
                      <p:cNvPr id="0" name=""/>
                      <p:cNvPicPr/>
                      <p:nvPr/>
                    </p:nvPicPr>
                    <p:blipFill>
                      <a:blip r:embed="rId3"/>
                      <a:stretch>
                        <a:fillRect/>
                      </a:stretch>
                    </p:blipFill>
                    <p:spPr>
                      <a:xfrm>
                        <a:off x="2454410" y="1343094"/>
                        <a:ext cx="6756400" cy="8636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4123B42-7499-4A40-26CC-4AD6FDEE4412}"/>
              </a:ext>
            </a:extLst>
          </p:cNvPr>
          <p:cNvGraphicFramePr>
            <a:graphicFrameLocks noChangeAspect="1"/>
          </p:cNvGraphicFramePr>
          <p:nvPr>
            <p:extLst>
              <p:ext uri="{D42A27DB-BD31-4B8C-83A1-F6EECF244321}">
                <p14:modId xmlns:p14="http://schemas.microsoft.com/office/powerpoint/2010/main" val="2367631478"/>
              </p:ext>
            </p:extLst>
          </p:nvPr>
        </p:nvGraphicFramePr>
        <p:xfrm>
          <a:off x="3335999" y="3576562"/>
          <a:ext cx="3352800" cy="889000"/>
        </p:xfrm>
        <a:graphic>
          <a:graphicData uri="http://schemas.openxmlformats.org/presentationml/2006/ole">
            <mc:AlternateContent xmlns:mc="http://schemas.openxmlformats.org/markup-compatibility/2006">
              <mc:Choice xmlns:v="urn:schemas-microsoft-com:vml" Requires="v">
                <p:oleObj name="Equation" r:id="rId4" imgW="3352680" imgH="888840" progId="Equation.DSMT4">
                  <p:embed/>
                </p:oleObj>
              </mc:Choice>
              <mc:Fallback>
                <p:oleObj name="Equation" r:id="rId4" imgW="3352680" imgH="888840" progId="Equation.DSMT4">
                  <p:embed/>
                  <p:pic>
                    <p:nvPicPr>
                      <p:cNvPr id="0" name=""/>
                      <p:cNvPicPr/>
                      <p:nvPr/>
                    </p:nvPicPr>
                    <p:blipFill>
                      <a:blip r:embed="rId5"/>
                      <a:stretch>
                        <a:fillRect/>
                      </a:stretch>
                    </p:blipFill>
                    <p:spPr>
                      <a:xfrm>
                        <a:off x="3335999" y="3576562"/>
                        <a:ext cx="3352800" cy="889000"/>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CFD0EB8D-9362-87A7-553A-B2F0F7E5155E}"/>
              </a:ext>
            </a:extLst>
          </p:cNvPr>
          <p:cNvGraphicFramePr>
            <a:graphicFrameLocks noChangeAspect="1"/>
          </p:cNvGraphicFramePr>
          <p:nvPr>
            <p:extLst>
              <p:ext uri="{D42A27DB-BD31-4B8C-83A1-F6EECF244321}">
                <p14:modId xmlns:p14="http://schemas.microsoft.com/office/powerpoint/2010/main" val="2448099208"/>
              </p:ext>
            </p:extLst>
          </p:nvPr>
        </p:nvGraphicFramePr>
        <p:xfrm>
          <a:off x="7613650" y="2617788"/>
          <a:ext cx="3365500" cy="1803400"/>
        </p:xfrm>
        <a:graphic>
          <a:graphicData uri="http://schemas.openxmlformats.org/presentationml/2006/ole">
            <mc:AlternateContent xmlns:mc="http://schemas.openxmlformats.org/markup-compatibility/2006">
              <mc:Choice xmlns:v="urn:schemas-microsoft-com:vml" Requires="v">
                <p:oleObj name="Equation" r:id="rId6" imgW="3365280" imgH="1803240" progId="Equation.DSMT4">
                  <p:embed/>
                </p:oleObj>
              </mc:Choice>
              <mc:Fallback>
                <p:oleObj name="Equation" r:id="rId6" imgW="3365280" imgH="1803240" progId="Equation.DSMT4">
                  <p:embed/>
                  <p:pic>
                    <p:nvPicPr>
                      <p:cNvPr id="6" name="Object 5">
                        <a:extLst>
                          <a:ext uri="{FF2B5EF4-FFF2-40B4-BE49-F238E27FC236}">
                            <a16:creationId xmlns:a16="http://schemas.microsoft.com/office/drawing/2014/main" id="{E4123B42-7499-4A40-26CC-4AD6FDEE4412}"/>
                          </a:ext>
                        </a:extLst>
                      </p:cNvPr>
                      <p:cNvPicPr/>
                      <p:nvPr/>
                    </p:nvPicPr>
                    <p:blipFill>
                      <a:blip r:embed="rId7"/>
                      <a:stretch>
                        <a:fillRect/>
                      </a:stretch>
                    </p:blipFill>
                    <p:spPr>
                      <a:xfrm>
                        <a:off x="7613650" y="2617788"/>
                        <a:ext cx="3365500" cy="18034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A70F1AA-857C-792F-FE43-4E7AD8C7DF65}"/>
              </a:ext>
            </a:extLst>
          </p:cNvPr>
          <p:cNvGraphicFramePr>
            <a:graphicFrameLocks noChangeAspect="1"/>
          </p:cNvGraphicFramePr>
          <p:nvPr>
            <p:extLst>
              <p:ext uri="{D42A27DB-BD31-4B8C-83A1-F6EECF244321}">
                <p14:modId xmlns:p14="http://schemas.microsoft.com/office/powerpoint/2010/main" val="2818351063"/>
              </p:ext>
            </p:extLst>
          </p:nvPr>
        </p:nvGraphicFramePr>
        <p:xfrm>
          <a:off x="3402952" y="2429244"/>
          <a:ext cx="3771900" cy="914400"/>
        </p:xfrm>
        <a:graphic>
          <a:graphicData uri="http://schemas.openxmlformats.org/presentationml/2006/ole">
            <mc:AlternateContent xmlns:mc="http://schemas.openxmlformats.org/markup-compatibility/2006">
              <mc:Choice xmlns:v="urn:schemas-microsoft-com:vml" Requires="v">
                <p:oleObj name="Equation" r:id="rId8" imgW="3771720" imgH="914400" progId="Equation.DSMT4">
                  <p:embed/>
                </p:oleObj>
              </mc:Choice>
              <mc:Fallback>
                <p:oleObj name="Equation" r:id="rId8" imgW="3771720" imgH="914400" progId="Equation.DSMT4">
                  <p:embed/>
                  <p:pic>
                    <p:nvPicPr>
                      <p:cNvPr id="0" name=""/>
                      <p:cNvPicPr/>
                      <p:nvPr/>
                    </p:nvPicPr>
                    <p:blipFill>
                      <a:blip r:embed="rId9"/>
                      <a:stretch>
                        <a:fillRect/>
                      </a:stretch>
                    </p:blipFill>
                    <p:spPr>
                      <a:xfrm>
                        <a:off x="3402952" y="2429244"/>
                        <a:ext cx="3771900" cy="9144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529C5F88-0F95-706C-8290-8777E67DF600}"/>
              </a:ext>
            </a:extLst>
          </p:cNvPr>
          <p:cNvSpPr txBox="1"/>
          <p:nvPr/>
        </p:nvSpPr>
        <p:spPr>
          <a:xfrm>
            <a:off x="838199" y="2544690"/>
            <a:ext cx="2497800" cy="523220"/>
          </a:xfrm>
          <a:prstGeom prst="rect">
            <a:avLst/>
          </a:prstGeom>
          <a:noFill/>
        </p:spPr>
        <p:txBody>
          <a:bodyPr wrap="none" rtlCol="0">
            <a:spAutoFit/>
          </a:bodyPr>
          <a:lstStyle/>
          <a:p>
            <a:r>
              <a:rPr lang="en-US" sz="2800" dirty="0"/>
              <a:t>Neighborhoods:</a:t>
            </a:r>
          </a:p>
        </p:txBody>
      </p:sp>
      <p:sp>
        <p:nvSpPr>
          <p:cNvPr id="9" name="TextBox 8">
            <a:extLst>
              <a:ext uri="{FF2B5EF4-FFF2-40B4-BE49-F238E27FC236}">
                <a16:creationId xmlns:a16="http://schemas.microsoft.com/office/drawing/2014/main" id="{29DDAB7D-72F3-0434-6631-FA62C7180D18}"/>
              </a:ext>
            </a:extLst>
          </p:cNvPr>
          <p:cNvSpPr txBox="1"/>
          <p:nvPr/>
        </p:nvSpPr>
        <p:spPr>
          <a:xfrm>
            <a:off x="1137960" y="3759452"/>
            <a:ext cx="1898277" cy="523220"/>
          </a:xfrm>
          <a:prstGeom prst="rect">
            <a:avLst/>
          </a:prstGeom>
          <a:noFill/>
        </p:spPr>
        <p:txBody>
          <a:bodyPr wrap="none" rtlCol="0">
            <a:spAutoFit/>
          </a:bodyPr>
          <a:lstStyle/>
          <a:p>
            <a:r>
              <a:rPr lang="en-US" sz="2800" dirty="0"/>
              <a:t>Individuals:</a:t>
            </a:r>
          </a:p>
        </p:txBody>
      </p:sp>
    </p:spTree>
    <p:extLst>
      <p:ext uri="{BB962C8B-B14F-4D97-AF65-F5344CB8AC3E}">
        <p14:creationId xmlns:p14="http://schemas.microsoft.com/office/powerpoint/2010/main" val="254586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B562-F802-C17E-3EF9-F3D136FDBE44}"/>
              </a:ext>
            </a:extLst>
          </p:cNvPr>
          <p:cNvSpPr>
            <a:spLocks noGrp="1"/>
          </p:cNvSpPr>
          <p:nvPr>
            <p:ph type="title"/>
          </p:nvPr>
        </p:nvSpPr>
        <p:spPr/>
        <p:txBody>
          <a:bodyPr/>
          <a:lstStyle/>
          <a:p>
            <a:r>
              <a:rPr lang="en-US" dirty="0"/>
              <a:t>MRD ranges from 0 to 1</a:t>
            </a:r>
          </a:p>
        </p:txBody>
      </p:sp>
      <p:graphicFrame>
        <p:nvGraphicFramePr>
          <p:cNvPr id="7" name="Object 6">
            <a:extLst>
              <a:ext uri="{FF2B5EF4-FFF2-40B4-BE49-F238E27FC236}">
                <a16:creationId xmlns:a16="http://schemas.microsoft.com/office/drawing/2014/main" id="{0FE6677B-C01C-5AC4-9ABA-61ACFF0F48F3}"/>
              </a:ext>
            </a:extLst>
          </p:cNvPr>
          <p:cNvGraphicFramePr>
            <a:graphicFrameLocks noChangeAspect="1"/>
          </p:cNvGraphicFramePr>
          <p:nvPr>
            <p:extLst>
              <p:ext uri="{D42A27DB-BD31-4B8C-83A1-F6EECF244321}">
                <p14:modId xmlns:p14="http://schemas.microsoft.com/office/powerpoint/2010/main" val="1178258637"/>
              </p:ext>
            </p:extLst>
          </p:nvPr>
        </p:nvGraphicFramePr>
        <p:xfrm>
          <a:off x="7353300" y="1792288"/>
          <a:ext cx="3327400" cy="990600"/>
        </p:xfrm>
        <a:graphic>
          <a:graphicData uri="http://schemas.openxmlformats.org/presentationml/2006/ole">
            <mc:AlternateContent xmlns:mc="http://schemas.openxmlformats.org/markup-compatibility/2006">
              <mc:Choice xmlns:v="urn:schemas-microsoft-com:vml" Requires="v">
                <p:oleObj name="Equation" r:id="rId2" imgW="3327120" imgH="990360" progId="Equation.DSMT4">
                  <p:embed/>
                </p:oleObj>
              </mc:Choice>
              <mc:Fallback>
                <p:oleObj name="Equation" r:id="rId2" imgW="3327120" imgH="990360" progId="Equation.DSMT4">
                  <p:embed/>
                  <p:pic>
                    <p:nvPicPr>
                      <p:cNvPr id="0" name=""/>
                      <p:cNvPicPr/>
                      <p:nvPr/>
                    </p:nvPicPr>
                    <p:blipFill>
                      <a:blip r:embed="rId3"/>
                      <a:stretch>
                        <a:fillRect/>
                      </a:stretch>
                    </p:blipFill>
                    <p:spPr>
                      <a:xfrm>
                        <a:off x="7353300" y="1792288"/>
                        <a:ext cx="3327400" cy="990600"/>
                      </a:xfrm>
                      <a:prstGeom prst="rect">
                        <a:avLst/>
                      </a:prstGeom>
                    </p:spPr>
                  </p:pic>
                </p:oleObj>
              </mc:Fallback>
            </mc:AlternateContent>
          </a:graphicData>
        </a:graphic>
      </p:graphicFrame>
      <p:pic>
        <p:nvPicPr>
          <p:cNvPr id="8" name="Picture 7">
            <a:extLst>
              <a:ext uri="{FF2B5EF4-FFF2-40B4-BE49-F238E27FC236}">
                <a16:creationId xmlns:a16="http://schemas.microsoft.com/office/drawing/2014/main" id="{DDB42A9A-0B32-D1F3-9CC9-F4F044DA4E4B}"/>
              </a:ext>
            </a:extLst>
          </p:cNvPr>
          <p:cNvPicPr>
            <a:picLocks noChangeAspect="1"/>
          </p:cNvPicPr>
          <p:nvPr/>
        </p:nvPicPr>
        <p:blipFill>
          <a:blip r:embed="rId4"/>
          <a:stretch>
            <a:fillRect/>
          </a:stretch>
        </p:blipFill>
        <p:spPr>
          <a:xfrm>
            <a:off x="916021" y="3296139"/>
            <a:ext cx="5907536" cy="1356276"/>
          </a:xfrm>
          <a:prstGeom prst="rect">
            <a:avLst/>
          </a:prstGeom>
        </p:spPr>
      </p:pic>
      <p:pic>
        <p:nvPicPr>
          <p:cNvPr id="9" name="Picture 8">
            <a:extLst>
              <a:ext uri="{FF2B5EF4-FFF2-40B4-BE49-F238E27FC236}">
                <a16:creationId xmlns:a16="http://schemas.microsoft.com/office/drawing/2014/main" id="{C4C1C126-8073-03BD-4468-958E7CAD2A46}"/>
              </a:ext>
            </a:extLst>
          </p:cNvPr>
          <p:cNvPicPr>
            <a:picLocks noChangeAspect="1"/>
          </p:cNvPicPr>
          <p:nvPr/>
        </p:nvPicPr>
        <p:blipFill>
          <a:blip r:embed="rId5"/>
          <a:stretch>
            <a:fillRect/>
          </a:stretch>
        </p:blipFill>
        <p:spPr>
          <a:xfrm>
            <a:off x="916021" y="1563858"/>
            <a:ext cx="5907537" cy="1319866"/>
          </a:xfrm>
          <a:prstGeom prst="rect">
            <a:avLst/>
          </a:prstGeom>
        </p:spPr>
      </p:pic>
      <p:graphicFrame>
        <p:nvGraphicFramePr>
          <p:cNvPr id="10" name="Object 9">
            <a:extLst>
              <a:ext uri="{FF2B5EF4-FFF2-40B4-BE49-F238E27FC236}">
                <a16:creationId xmlns:a16="http://schemas.microsoft.com/office/drawing/2014/main" id="{38192B38-CD53-0547-90D3-3278EFB868EB}"/>
              </a:ext>
            </a:extLst>
          </p:cNvPr>
          <p:cNvGraphicFramePr>
            <a:graphicFrameLocks noChangeAspect="1"/>
          </p:cNvGraphicFramePr>
          <p:nvPr>
            <p:extLst>
              <p:ext uri="{D42A27DB-BD31-4B8C-83A1-F6EECF244321}">
                <p14:modId xmlns:p14="http://schemas.microsoft.com/office/powerpoint/2010/main" val="3045066159"/>
              </p:ext>
            </p:extLst>
          </p:nvPr>
        </p:nvGraphicFramePr>
        <p:xfrm>
          <a:off x="7321550" y="3478977"/>
          <a:ext cx="3390900" cy="990600"/>
        </p:xfrm>
        <a:graphic>
          <a:graphicData uri="http://schemas.openxmlformats.org/presentationml/2006/ole">
            <mc:AlternateContent xmlns:mc="http://schemas.openxmlformats.org/markup-compatibility/2006">
              <mc:Choice xmlns:v="urn:schemas-microsoft-com:vml" Requires="v">
                <p:oleObj name="Equation" r:id="rId6" imgW="3390840" imgH="990360" progId="Equation.DSMT4">
                  <p:embed/>
                </p:oleObj>
              </mc:Choice>
              <mc:Fallback>
                <p:oleObj name="Equation" r:id="rId6" imgW="3390840" imgH="990360" progId="Equation.DSMT4">
                  <p:embed/>
                  <p:pic>
                    <p:nvPicPr>
                      <p:cNvPr id="7" name="Object 6">
                        <a:extLst>
                          <a:ext uri="{FF2B5EF4-FFF2-40B4-BE49-F238E27FC236}">
                            <a16:creationId xmlns:a16="http://schemas.microsoft.com/office/drawing/2014/main" id="{0FE6677B-C01C-5AC4-9ABA-61ACFF0F48F3}"/>
                          </a:ext>
                        </a:extLst>
                      </p:cNvPr>
                      <p:cNvPicPr/>
                      <p:nvPr/>
                    </p:nvPicPr>
                    <p:blipFill>
                      <a:blip r:embed="rId7"/>
                      <a:stretch>
                        <a:fillRect/>
                      </a:stretch>
                    </p:blipFill>
                    <p:spPr>
                      <a:xfrm>
                        <a:off x="7321550" y="3478977"/>
                        <a:ext cx="3390900" cy="990600"/>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31FF5DA1-1077-98D8-A6E7-3ED7D69C0DEF}"/>
              </a:ext>
            </a:extLst>
          </p:cNvPr>
          <p:cNvSpPr txBox="1"/>
          <p:nvPr/>
        </p:nvSpPr>
        <p:spPr>
          <a:xfrm>
            <a:off x="749028" y="4884486"/>
            <a:ext cx="11050622" cy="1200329"/>
          </a:xfrm>
          <a:prstGeom prst="rect">
            <a:avLst/>
          </a:prstGeom>
          <a:noFill/>
        </p:spPr>
        <p:txBody>
          <a:bodyPr wrap="square" rtlCol="0">
            <a:spAutoFit/>
          </a:bodyPr>
          <a:lstStyle/>
          <a:p>
            <a:r>
              <a:rPr lang="en-US" sz="2400" dirty="0"/>
              <a:t>The segregation of neighborhoods can never be greater than the segregation of individuals. Thus, the normalization ensures that MRD ranges from 0 (perfect integration) to 1 (maximum segregation).</a:t>
            </a:r>
          </a:p>
        </p:txBody>
      </p:sp>
    </p:spTree>
    <p:extLst>
      <p:ext uri="{BB962C8B-B14F-4D97-AF65-F5344CB8AC3E}">
        <p14:creationId xmlns:p14="http://schemas.microsoft.com/office/powerpoint/2010/main" val="326451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F4E053-D350-B11F-4E6C-A4AD82DADB65}"/>
              </a:ext>
            </a:extLst>
          </p:cNvPr>
          <p:cNvPicPr>
            <a:picLocks noChangeAspect="1"/>
          </p:cNvPicPr>
          <p:nvPr/>
        </p:nvPicPr>
        <p:blipFill>
          <a:blip r:embed="rId2"/>
          <a:stretch>
            <a:fillRect/>
          </a:stretch>
        </p:blipFill>
        <p:spPr>
          <a:xfrm>
            <a:off x="2538919" y="356274"/>
            <a:ext cx="8959174" cy="5939114"/>
          </a:xfrm>
          <a:prstGeom prst="rect">
            <a:avLst/>
          </a:prstGeom>
        </p:spPr>
      </p:pic>
    </p:spTree>
    <p:extLst>
      <p:ext uri="{BB962C8B-B14F-4D97-AF65-F5344CB8AC3E}">
        <p14:creationId xmlns:p14="http://schemas.microsoft.com/office/powerpoint/2010/main" val="177634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089A7-6413-A8E0-9398-566C6E68035B}"/>
              </a:ext>
            </a:extLst>
          </p:cNvPr>
          <p:cNvSpPr>
            <a:spLocks noGrp="1"/>
          </p:cNvSpPr>
          <p:nvPr>
            <p:ph type="title"/>
          </p:nvPr>
        </p:nvSpPr>
        <p:spPr/>
        <p:txBody>
          <a:bodyPr/>
          <a:lstStyle/>
          <a:p>
            <a:r>
              <a:rPr lang="en-US" dirty="0"/>
              <a:t>Changes in Census Racial Classifications</a:t>
            </a:r>
          </a:p>
        </p:txBody>
      </p:sp>
      <p:sp>
        <p:nvSpPr>
          <p:cNvPr id="5" name="Content Placeholder 4">
            <a:extLst>
              <a:ext uri="{FF2B5EF4-FFF2-40B4-BE49-F238E27FC236}">
                <a16:creationId xmlns:a16="http://schemas.microsoft.com/office/drawing/2014/main" id="{C9963875-108F-3054-D010-2CC73D6E38D5}"/>
              </a:ext>
            </a:extLst>
          </p:cNvPr>
          <p:cNvSpPr>
            <a:spLocks noGrp="1"/>
          </p:cNvSpPr>
          <p:nvPr>
            <p:ph idx="1"/>
          </p:nvPr>
        </p:nvSpPr>
        <p:spPr>
          <a:xfrm>
            <a:off x="622570" y="1439694"/>
            <a:ext cx="4036979" cy="4737269"/>
          </a:xfrm>
        </p:spPr>
        <p:txBody>
          <a:bodyPr>
            <a:normAutofit/>
          </a:bodyPr>
          <a:lstStyle/>
          <a:p>
            <a:r>
              <a:rPr lang="en-US" sz="2400" dirty="0"/>
              <a:t>1990s social movement to recognize multiracial people</a:t>
            </a:r>
          </a:p>
          <a:p>
            <a:pPr lvl="1"/>
            <a:r>
              <a:rPr lang="en-US" sz="2000" dirty="0"/>
              <a:t> Reclassify All Children Equally (RACE)</a:t>
            </a:r>
          </a:p>
          <a:p>
            <a:pPr lvl="1"/>
            <a:r>
              <a:rPr lang="en-US" sz="2000" dirty="0"/>
              <a:t>Association of Multiethnic Individuals </a:t>
            </a:r>
          </a:p>
          <a:p>
            <a:r>
              <a:rPr lang="en-US" sz="2400" dirty="0"/>
              <a:t>Wanted a separate “multiracial” category</a:t>
            </a:r>
          </a:p>
          <a:p>
            <a:r>
              <a:rPr lang="en-US" sz="2400" dirty="0"/>
              <a:t>But that category combines many dissimilar types.</a:t>
            </a:r>
          </a:p>
          <a:p>
            <a:r>
              <a:rPr lang="en-US" sz="2400" dirty="0"/>
              <a:t>Instead, in 2000, instructions changed to “mark one or more boxes.”</a:t>
            </a:r>
          </a:p>
        </p:txBody>
      </p:sp>
      <p:pic>
        <p:nvPicPr>
          <p:cNvPr id="1026" name="Picture 2" descr="2020 Census Race Question">
            <a:extLst>
              <a:ext uri="{FF2B5EF4-FFF2-40B4-BE49-F238E27FC236}">
                <a16:creationId xmlns:a16="http://schemas.microsoft.com/office/drawing/2014/main" id="{59C17354-F46C-A8D1-374E-556529DB8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8147" y="1357146"/>
            <a:ext cx="3589562" cy="5500854"/>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13BA33CB-759D-16C5-BB08-0FD8AF178546}"/>
              </a:ext>
            </a:extLst>
          </p:cNvPr>
          <p:cNvSpPr/>
          <p:nvPr/>
        </p:nvSpPr>
        <p:spPr>
          <a:xfrm>
            <a:off x="4659548" y="1690688"/>
            <a:ext cx="3278221" cy="486383"/>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pic>
        <p:nvPicPr>
          <p:cNvPr id="2050" name="Picture 2" descr="2020 Census Hispanic Origin Question">
            <a:extLst>
              <a:ext uri="{FF2B5EF4-FFF2-40B4-BE49-F238E27FC236}">
                <a16:creationId xmlns:a16="http://schemas.microsoft.com/office/drawing/2014/main" id="{28FB782E-7647-1F9C-DB1B-10F5EE20C8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4208" y="3618588"/>
            <a:ext cx="3584030" cy="25583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0FDA7CD-8857-5568-578C-610BDEA7B006}"/>
              </a:ext>
            </a:extLst>
          </p:cNvPr>
          <p:cNvSpPr txBox="1"/>
          <p:nvPr/>
        </p:nvSpPr>
        <p:spPr>
          <a:xfrm>
            <a:off x="8706308" y="1690688"/>
            <a:ext cx="2647491" cy="1569660"/>
          </a:xfrm>
          <a:prstGeom prst="rect">
            <a:avLst/>
          </a:prstGeom>
          <a:noFill/>
        </p:spPr>
        <p:txBody>
          <a:bodyPr wrap="square" rtlCol="0">
            <a:spAutoFit/>
          </a:bodyPr>
          <a:lstStyle/>
          <a:p>
            <a:r>
              <a:rPr lang="en-US" sz="2400" dirty="0"/>
              <a:t>However, the Hispanic ethnicity question was not changed.</a:t>
            </a:r>
          </a:p>
        </p:txBody>
      </p:sp>
    </p:spTree>
    <p:extLst>
      <p:ext uri="{BB962C8B-B14F-4D97-AF65-F5344CB8AC3E}">
        <p14:creationId xmlns:p14="http://schemas.microsoft.com/office/powerpoint/2010/main" val="171760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0D8CE9-BF6A-3A55-6FE8-33B7A955A14A}"/>
              </a:ext>
            </a:extLst>
          </p:cNvPr>
          <p:cNvPicPr>
            <a:picLocks noChangeAspect="1"/>
          </p:cNvPicPr>
          <p:nvPr/>
        </p:nvPicPr>
        <p:blipFill>
          <a:blip r:embed="rId2"/>
          <a:stretch>
            <a:fillRect/>
          </a:stretch>
        </p:blipFill>
        <p:spPr>
          <a:xfrm>
            <a:off x="2474777" y="307637"/>
            <a:ext cx="9081683" cy="6020326"/>
          </a:xfrm>
          <a:prstGeom prst="rect">
            <a:avLst/>
          </a:prstGeom>
        </p:spPr>
      </p:pic>
    </p:spTree>
    <p:extLst>
      <p:ext uri="{BB962C8B-B14F-4D97-AF65-F5344CB8AC3E}">
        <p14:creationId xmlns:p14="http://schemas.microsoft.com/office/powerpoint/2010/main" val="2467561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64CD4-69FF-F142-413F-5976FC5FA82A}"/>
              </a:ext>
            </a:extLst>
          </p:cNvPr>
          <p:cNvSpPr>
            <a:spLocks noGrp="1"/>
          </p:cNvSpPr>
          <p:nvPr>
            <p:ph type="title"/>
          </p:nvPr>
        </p:nvSpPr>
        <p:spPr/>
        <p:txBody>
          <a:bodyPr/>
          <a:lstStyle/>
          <a:p>
            <a:r>
              <a:rPr lang="en-US" dirty="0"/>
              <a:t>Change between 2000 and 2010</a:t>
            </a:r>
          </a:p>
        </p:txBody>
      </p:sp>
      <p:pic>
        <p:nvPicPr>
          <p:cNvPr id="4" name="Picture 3">
            <a:extLst>
              <a:ext uri="{FF2B5EF4-FFF2-40B4-BE49-F238E27FC236}">
                <a16:creationId xmlns:a16="http://schemas.microsoft.com/office/drawing/2014/main" id="{A2EB65F8-36F9-6AFE-B090-2B3E5AE2D8A9}"/>
              </a:ext>
            </a:extLst>
          </p:cNvPr>
          <p:cNvPicPr>
            <a:picLocks noChangeAspect="1"/>
          </p:cNvPicPr>
          <p:nvPr/>
        </p:nvPicPr>
        <p:blipFill>
          <a:blip r:embed="rId2"/>
          <a:stretch>
            <a:fillRect/>
          </a:stretch>
        </p:blipFill>
        <p:spPr>
          <a:xfrm>
            <a:off x="2412458" y="1571781"/>
            <a:ext cx="7725176" cy="4683103"/>
          </a:xfrm>
          <a:prstGeom prst="rect">
            <a:avLst/>
          </a:prstGeom>
        </p:spPr>
      </p:pic>
    </p:spTree>
    <p:extLst>
      <p:ext uri="{BB962C8B-B14F-4D97-AF65-F5344CB8AC3E}">
        <p14:creationId xmlns:p14="http://schemas.microsoft.com/office/powerpoint/2010/main" val="2405823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6A4E6-DEEC-898C-B3FD-E93115E780B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001B481-3840-57E9-2212-5F7B7107B458}"/>
              </a:ext>
            </a:extLst>
          </p:cNvPr>
          <p:cNvSpPr>
            <a:spLocks noGrp="1"/>
          </p:cNvSpPr>
          <p:nvPr>
            <p:ph idx="1"/>
          </p:nvPr>
        </p:nvSpPr>
        <p:spPr>
          <a:xfrm>
            <a:off x="964660" y="1436519"/>
            <a:ext cx="10515600" cy="4351338"/>
          </a:xfrm>
        </p:spPr>
        <p:txBody>
          <a:bodyPr>
            <a:normAutofit lnSpcReduction="10000"/>
          </a:bodyPr>
          <a:lstStyle/>
          <a:p>
            <a:r>
              <a:rPr lang="en-US" sz="3200" dirty="0"/>
              <a:t>The Index of Dissimilarity can be </a:t>
            </a:r>
            <a:r>
              <a:rPr lang="en-US" sz="3600" dirty="0"/>
              <a:t>applied</a:t>
            </a:r>
            <a:r>
              <a:rPr lang="en-US" sz="3200" dirty="0"/>
              <a:t> in a theoretically justified manner to populations containing mixed-race individuals.</a:t>
            </a:r>
          </a:p>
          <a:p>
            <a:r>
              <a:rPr lang="en-US" sz="3200" dirty="0"/>
              <a:t>There are multiracial versions of other segregation measures, for example, Entropy and Gini, based on the same ideas (Jargowsky and Kim 2009).</a:t>
            </a:r>
          </a:p>
          <a:p>
            <a:r>
              <a:rPr lang="en-US" sz="3200" dirty="0"/>
              <a:t>As the multiracial population grows, this may become increasingly relevant.</a:t>
            </a:r>
          </a:p>
          <a:p>
            <a:r>
              <a:rPr lang="en-US" sz="3200" dirty="0"/>
              <a:t>Possible applications in other areas.</a:t>
            </a:r>
          </a:p>
          <a:p>
            <a:endParaRPr lang="en-US" sz="3200" dirty="0"/>
          </a:p>
        </p:txBody>
      </p:sp>
    </p:spTree>
    <p:extLst>
      <p:ext uri="{BB962C8B-B14F-4D97-AF65-F5344CB8AC3E}">
        <p14:creationId xmlns:p14="http://schemas.microsoft.com/office/powerpoint/2010/main" val="3917199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142D4FF-08B1-6A95-08AA-636126C2E78C}"/>
              </a:ext>
            </a:extLst>
          </p:cNvPr>
          <p:cNvPicPr>
            <a:picLocks noChangeAspect="1"/>
          </p:cNvPicPr>
          <p:nvPr/>
        </p:nvPicPr>
        <p:blipFill>
          <a:blip r:embed="rId2"/>
          <a:stretch>
            <a:fillRect/>
          </a:stretch>
        </p:blipFill>
        <p:spPr>
          <a:xfrm>
            <a:off x="673541" y="347593"/>
            <a:ext cx="10844918" cy="5877311"/>
          </a:xfrm>
          <a:prstGeom prst="rect">
            <a:avLst/>
          </a:prstGeom>
        </p:spPr>
      </p:pic>
      <p:sp>
        <p:nvSpPr>
          <p:cNvPr id="2" name="TextBox 1">
            <a:extLst>
              <a:ext uri="{FF2B5EF4-FFF2-40B4-BE49-F238E27FC236}">
                <a16:creationId xmlns:a16="http://schemas.microsoft.com/office/drawing/2014/main" id="{D69F08BC-71C6-D57E-601A-C4B422B2A3FB}"/>
              </a:ext>
            </a:extLst>
          </p:cNvPr>
          <p:cNvSpPr txBox="1"/>
          <p:nvPr/>
        </p:nvSpPr>
        <p:spPr>
          <a:xfrm>
            <a:off x="3618691" y="5024575"/>
            <a:ext cx="4192620" cy="1200329"/>
          </a:xfrm>
          <a:prstGeom prst="rect">
            <a:avLst/>
          </a:prstGeom>
          <a:noFill/>
        </p:spPr>
        <p:txBody>
          <a:bodyPr wrap="square" rtlCol="0">
            <a:spAutoFit/>
          </a:bodyPr>
          <a:lstStyle/>
          <a:p>
            <a:r>
              <a:rPr lang="en-US" sz="2400" dirty="0"/>
              <a:t>Since each combination can be Hispanic or non-Hispanic, there are 63 x 2 = 126 possibilities!</a:t>
            </a:r>
          </a:p>
        </p:txBody>
      </p:sp>
    </p:spTree>
    <p:extLst>
      <p:ext uri="{BB962C8B-B14F-4D97-AF65-F5344CB8AC3E}">
        <p14:creationId xmlns:p14="http://schemas.microsoft.com/office/powerpoint/2010/main" val="355611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2FCC60-D280-79F2-470E-8FE5B82F9924}"/>
              </a:ext>
            </a:extLst>
          </p:cNvPr>
          <p:cNvSpPr>
            <a:spLocks noGrp="1"/>
          </p:cNvSpPr>
          <p:nvPr>
            <p:ph type="title"/>
          </p:nvPr>
        </p:nvSpPr>
        <p:spPr>
          <a:xfrm>
            <a:off x="838200" y="365126"/>
            <a:ext cx="10515600" cy="870288"/>
          </a:xfrm>
        </p:spPr>
        <p:txBody>
          <a:bodyPr/>
          <a:lstStyle/>
          <a:p>
            <a:r>
              <a:rPr lang="en-US" dirty="0"/>
              <a:t>The Growing Multiracial Population</a:t>
            </a:r>
          </a:p>
        </p:txBody>
      </p:sp>
      <p:sp>
        <p:nvSpPr>
          <p:cNvPr id="2" name="Content Placeholder 1">
            <a:extLst>
              <a:ext uri="{FF2B5EF4-FFF2-40B4-BE49-F238E27FC236}">
                <a16:creationId xmlns:a16="http://schemas.microsoft.com/office/drawing/2014/main" id="{1825290C-5A8C-74AD-B5B1-58B51F4A8796}"/>
              </a:ext>
            </a:extLst>
          </p:cNvPr>
          <p:cNvSpPr>
            <a:spLocks noGrp="1"/>
          </p:cNvSpPr>
          <p:nvPr>
            <p:ph idx="1"/>
          </p:nvPr>
        </p:nvSpPr>
        <p:spPr>
          <a:xfrm>
            <a:off x="643647" y="1235413"/>
            <a:ext cx="10922539" cy="1517515"/>
          </a:xfrm>
        </p:spPr>
        <p:txBody>
          <a:bodyPr>
            <a:normAutofit/>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The population of these individuals grew 32 percent from 6.8 million in 2000, when the Census Bureau first allowed respondents to identify as multiracial, to 9.0 million in 2010. </a:t>
            </a:r>
          </a:p>
        </p:txBody>
      </p:sp>
      <p:pic>
        <p:nvPicPr>
          <p:cNvPr id="3" name="Picture 2">
            <a:extLst>
              <a:ext uri="{FF2B5EF4-FFF2-40B4-BE49-F238E27FC236}">
                <a16:creationId xmlns:a16="http://schemas.microsoft.com/office/drawing/2014/main" id="{945772FB-509F-9A4A-5DDE-EECD5E21CCB2}"/>
              </a:ext>
            </a:extLst>
          </p:cNvPr>
          <p:cNvPicPr>
            <a:picLocks noChangeAspect="1"/>
          </p:cNvPicPr>
          <p:nvPr/>
        </p:nvPicPr>
        <p:blipFill>
          <a:blip r:embed="rId2"/>
          <a:stretch>
            <a:fillRect/>
          </a:stretch>
        </p:blipFill>
        <p:spPr>
          <a:xfrm>
            <a:off x="751401" y="2675107"/>
            <a:ext cx="10796952" cy="3426249"/>
          </a:xfrm>
          <a:prstGeom prst="rect">
            <a:avLst/>
          </a:prstGeom>
        </p:spPr>
      </p:pic>
    </p:spTree>
    <p:extLst>
      <p:ext uri="{BB962C8B-B14F-4D97-AF65-F5344CB8AC3E}">
        <p14:creationId xmlns:p14="http://schemas.microsoft.com/office/powerpoint/2010/main" val="141159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9E25D-B090-E88D-357D-93C62561558F}"/>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223339F4-1EEF-A8C7-9D77-8BD5EB7FC285}"/>
              </a:ext>
            </a:extLst>
          </p:cNvPr>
          <p:cNvPicPr>
            <a:picLocks noChangeAspect="1"/>
          </p:cNvPicPr>
          <p:nvPr/>
        </p:nvPicPr>
        <p:blipFill>
          <a:blip r:embed="rId2"/>
          <a:stretch>
            <a:fillRect/>
          </a:stretch>
        </p:blipFill>
        <p:spPr>
          <a:xfrm>
            <a:off x="1771413" y="3820512"/>
            <a:ext cx="8189712" cy="1802075"/>
          </a:xfrm>
          <a:prstGeom prst="rect">
            <a:avLst/>
          </a:prstGeom>
        </p:spPr>
      </p:pic>
      <p:sp>
        <p:nvSpPr>
          <p:cNvPr id="4" name="Title 3">
            <a:extLst>
              <a:ext uri="{FF2B5EF4-FFF2-40B4-BE49-F238E27FC236}">
                <a16:creationId xmlns:a16="http://schemas.microsoft.com/office/drawing/2014/main" id="{4DF64DA8-5B7D-6509-7EBC-5E013E7C8924}"/>
              </a:ext>
            </a:extLst>
          </p:cNvPr>
          <p:cNvSpPr>
            <a:spLocks noGrp="1"/>
          </p:cNvSpPr>
          <p:nvPr>
            <p:ph type="title"/>
          </p:nvPr>
        </p:nvSpPr>
        <p:spPr>
          <a:xfrm>
            <a:off x="838200" y="365126"/>
            <a:ext cx="10515600" cy="870288"/>
          </a:xfrm>
        </p:spPr>
        <p:txBody>
          <a:bodyPr/>
          <a:lstStyle/>
          <a:p>
            <a:r>
              <a:rPr lang="en-US" dirty="0"/>
              <a:t>A Multiracial Boom?</a:t>
            </a:r>
          </a:p>
        </p:txBody>
      </p:sp>
      <p:sp>
        <p:nvSpPr>
          <p:cNvPr id="2" name="Content Placeholder 1">
            <a:extLst>
              <a:ext uri="{FF2B5EF4-FFF2-40B4-BE49-F238E27FC236}">
                <a16:creationId xmlns:a16="http://schemas.microsoft.com/office/drawing/2014/main" id="{3F702500-BF3C-9411-B7A8-2B439C129EC7}"/>
              </a:ext>
            </a:extLst>
          </p:cNvPr>
          <p:cNvSpPr>
            <a:spLocks noGrp="1"/>
          </p:cNvSpPr>
          <p:nvPr>
            <p:ph idx="1"/>
          </p:nvPr>
        </p:nvSpPr>
        <p:spPr>
          <a:xfrm>
            <a:off x="643647" y="1235413"/>
            <a:ext cx="10922539" cy="3774331"/>
          </a:xfrm>
        </p:spPr>
        <p:txBody>
          <a:bodyPr>
            <a:normAutofit/>
          </a:bodyPr>
          <a:lstStyle/>
          <a:p>
            <a:r>
              <a:rPr lang="en-US" dirty="0">
                <a:effectLst/>
                <a:latin typeface="Times New Roman" panose="02020603050405020304" pitchFamily="18" charset="0"/>
                <a:ea typeface="Calibri" panose="020F0502020204030204" pitchFamily="34" charset="0"/>
                <a:cs typeface="Times New Roman" panose="02020603050405020304" pitchFamily="18" charset="0"/>
              </a:rPr>
              <a:t>An astounding 276 percent increase between 2010 and 2020, dubbed a “multiracial boom” in the media.</a:t>
            </a:r>
          </a:p>
          <a:p>
            <a:r>
              <a:rPr lang="en-US" dirty="0">
                <a:latin typeface="Times New Roman" panose="02020603050405020304" pitchFamily="18" charset="0"/>
                <a:ea typeface="Calibri" panose="020F0502020204030204" pitchFamily="34" charset="0"/>
                <a:cs typeface="Times New Roman" panose="02020603050405020304" pitchFamily="18" charset="0"/>
              </a:rPr>
              <a:t>Rises from 2.9 to 10 percent of US population!</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dirty="0">
                <a:latin typeface="Times New Roman" panose="02020603050405020304" pitchFamily="18" charset="0"/>
                <a:ea typeface="Calibri" panose="020F0502020204030204" pitchFamily="34" charset="0"/>
                <a:cs typeface="Times New Roman" panose="02020603050405020304" pitchFamily="18" charset="0"/>
              </a:rPr>
              <a:t>However, it </a:t>
            </a:r>
            <a:r>
              <a:rPr lang="en-US" dirty="0">
                <a:effectLst/>
                <a:latin typeface="Times New Roman" panose="02020603050405020304" pitchFamily="18" charset="0"/>
                <a:ea typeface="Calibri" panose="020F0502020204030204" pitchFamily="34" charset="0"/>
                <a:cs typeface="Times New Roman" panose="02020603050405020304" pitchFamily="18" charset="0"/>
              </a:rPr>
              <a:t>turns out to be an illusion based on changes in the Census Bureau coding algorithms (Starr and Pao 2024).</a:t>
            </a:r>
          </a:p>
        </p:txBody>
      </p:sp>
    </p:spTree>
    <p:extLst>
      <p:ext uri="{BB962C8B-B14F-4D97-AF65-F5344CB8AC3E}">
        <p14:creationId xmlns:p14="http://schemas.microsoft.com/office/powerpoint/2010/main" val="263763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CDAE93D-76F0-098E-6A35-3CAACCCCB2C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268111"/>
            <a:ext cx="8981314" cy="4321778"/>
          </a:xfrm>
          <a:prstGeom prst="rect">
            <a:avLst/>
          </a:prstGeom>
          <a:noFill/>
          <a:ln>
            <a:noFill/>
          </a:ln>
        </p:spPr>
      </p:pic>
      <p:sp>
        <p:nvSpPr>
          <p:cNvPr id="5" name="Title 4">
            <a:extLst>
              <a:ext uri="{FF2B5EF4-FFF2-40B4-BE49-F238E27FC236}">
                <a16:creationId xmlns:a16="http://schemas.microsoft.com/office/drawing/2014/main" id="{799CC931-126B-BDE7-D197-B905BBF79ABD}"/>
              </a:ext>
            </a:extLst>
          </p:cNvPr>
          <p:cNvSpPr>
            <a:spLocks noGrp="1"/>
          </p:cNvSpPr>
          <p:nvPr>
            <p:ph type="title"/>
          </p:nvPr>
        </p:nvSpPr>
        <p:spPr>
          <a:xfrm>
            <a:off x="838200" y="365126"/>
            <a:ext cx="10515600" cy="773010"/>
          </a:xfrm>
        </p:spPr>
        <p:txBody>
          <a:bodyPr>
            <a:noAutofit/>
          </a:bodyPr>
          <a:lstStyle/>
          <a:p>
            <a:r>
              <a:rPr lang="en-US" sz="3600" dirty="0">
                <a:latin typeface="Times New Roman" panose="02020603050405020304" pitchFamily="18" charset="0"/>
                <a:ea typeface="Calibri" panose="020F0502020204030204" pitchFamily="34" charset="0"/>
              </a:rPr>
              <a:t>Black: Metros with </a:t>
            </a:r>
            <a:r>
              <a:rPr lang="en-US" sz="3600" dirty="0">
                <a:effectLst/>
                <a:latin typeface="Times New Roman" panose="02020603050405020304" pitchFamily="18" charset="0"/>
                <a:ea typeface="Calibri" panose="020F0502020204030204" pitchFamily="34" charset="0"/>
              </a:rPr>
              <a:t>Highest Percent Multiracial</a:t>
            </a:r>
            <a:endParaRPr lang="en-US" sz="3600" dirty="0"/>
          </a:p>
        </p:txBody>
      </p:sp>
    </p:spTree>
    <p:extLst>
      <p:ext uri="{BB962C8B-B14F-4D97-AF65-F5344CB8AC3E}">
        <p14:creationId xmlns:p14="http://schemas.microsoft.com/office/powerpoint/2010/main" val="1672318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50026-4BEC-1FF2-A468-6A39DA72D9F6}"/>
              </a:ext>
            </a:extLst>
          </p:cNvPr>
          <p:cNvSpPr>
            <a:spLocks noGrp="1"/>
          </p:cNvSpPr>
          <p:nvPr>
            <p:ph type="title"/>
          </p:nvPr>
        </p:nvSpPr>
        <p:spPr/>
        <p:txBody>
          <a:bodyPr/>
          <a:lstStyle/>
          <a:p>
            <a:r>
              <a:rPr lang="en-US" dirty="0"/>
              <a:t>Prior Methods</a:t>
            </a:r>
          </a:p>
        </p:txBody>
      </p:sp>
      <p:sp>
        <p:nvSpPr>
          <p:cNvPr id="3" name="Content Placeholder 2">
            <a:extLst>
              <a:ext uri="{FF2B5EF4-FFF2-40B4-BE49-F238E27FC236}">
                <a16:creationId xmlns:a16="http://schemas.microsoft.com/office/drawing/2014/main" id="{3876A631-409C-5C16-F22E-AA9608D91EC3}"/>
              </a:ext>
            </a:extLst>
          </p:cNvPr>
          <p:cNvSpPr>
            <a:spLocks noGrp="1"/>
          </p:cNvSpPr>
          <p:nvPr>
            <p:ph idx="1"/>
          </p:nvPr>
        </p:nvSpPr>
        <p:spPr>
          <a:xfrm>
            <a:off x="838200" y="1504612"/>
            <a:ext cx="10515600" cy="4351338"/>
          </a:xfrm>
        </p:spPr>
        <p:txBody>
          <a:bodyPr>
            <a:normAutofit/>
          </a:bodyPr>
          <a:lstStyle/>
          <a:p>
            <a:r>
              <a:rPr lang="en-US" sz="2400" dirty="0"/>
              <a:t>A common approach is to ignore multiracial persons, contrast non-Hispanic single-race whites with non-Hispanic single-race blacks.</a:t>
            </a:r>
          </a:p>
          <a:p>
            <a:r>
              <a:rPr lang="en-US" sz="2400" dirty="0"/>
              <a:t>The Logan Rule: “</a:t>
            </a:r>
            <a:r>
              <a:rPr lang="en-US" sz="2400" dirty="0">
                <a:effectLst/>
                <a:latin typeface="Times New Roman" panose="02020603050405020304" pitchFamily="18" charset="0"/>
                <a:ea typeface="Calibri" panose="020F0502020204030204" pitchFamily="34" charset="0"/>
              </a:rPr>
              <a:t>Our approach for handling multiple race responses … is to treat a person as black if they described themselves as black plus any other race; as Asian if they listed Asian plus any other race except black; and as Native American/other race for any other combination” (Logan and Stults 2011: 24).</a:t>
            </a:r>
          </a:p>
          <a:p>
            <a:r>
              <a:rPr lang="en-US" sz="2400" dirty="0">
                <a:effectLst/>
                <a:latin typeface="Times New Roman" panose="02020603050405020304" pitchFamily="18" charset="0"/>
                <a:ea typeface="Calibri" panose="020F0502020204030204" pitchFamily="34" charset="0"/>
              </a:rPr>
              <a:t>Glaeser and Vigdor (2012) follow the exact opposite approach. They identify blacks as those who are indicate black as their only race. They then compute segregation indices of blacks, so defined, from non-blacks including all whites, Hispanics, and multiracial persons, some of whom are partly black. </a:t>
            </a:r>
          </a:p>
          <a:p>
            <a:r>
              <a:rPr lang="en-US" sz="2400" dirty="0">
                <a:latin typeface="Times New Roman" panose="02020603050405020304" pitchFamily="18" charset="0"/>
                <a:ea typeface="Calibri" panose="020F0502020204030204" pitchFamily="34" charset="0"/>
              </a:rPr>
              <a:t>None of these methods reflects the reality of people who span 2 or more races.</a:t>
            </a:r>
            <a:endParaRPr lang="en-US" sz="2400" dirty="0"/>
          </a:p>
        </p:txBody>
      </p:sp>
    </p:spTree>
    <p:extLst>
      <p:ext uri="{BB962C8B-B14F-4D97-AF65-F5344CB8AC3E}">
        <p14:creationId xmlns:p14="http://schemas.microsoft.com/office/powerpoint/2010/main" val="354845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C3DAC4-5E0D-62FC-6DA4-3AF36DE1E025}"/>
              </a:ext>
            </a:extLst>
          </p:cNvPr>
          <p:cNvSpPr/>
          <p:nvPr/>
        </p:nvSpPr>
        <p:spPr>
          <a:xfrm>
            <a:off x="1848255" y="1857983"/>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a:p>
            <a:pPr algn="ctr"/>
            <a:r>
              <a:rPr lang="en-US" dirty="0">
                <a:solidFill>
                  <a:schemeClr val="tx1"/>
                </a:solidFill>
              </a:rPr>
              <a:t>1</a:t>
            </a:r>
          </a:p>
        </p:txBody>
      </p:sp>
      <p:sp>
        <p:nvSpPr>
          <p:cNvPr id="6" name="Rectangle 5">
            <a:extLst>
              <a:ext uri="{FF2B5EF4-FFF2-40B4-BE49-F238E27FC236}">
                <a16:creationId xmlns:a16="http://schemas.microsoft.com/office/drawing/2014/main" id="{B8503142-FA39-0D31-43EA-F8B9C0A97D68}"/>
              </a:ext>
            </a:extLst>
          </p:cNvPr>
          <p:cNvSpPr/>
          <p:nvPr/>
        </p:nvSpPr>
        <p:spPr>
          <a:xfrm>
            <a:off x="6757469"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a:p>
            <a:pPr algn="ctr"/>
            <a:r>
              <a:rPr lang="en-US" dirty="0">
                <a:solidFill>
                  <a:schemeClr val="tx1"/>
                </a:solidFill>
              </a:rPr>
              <a:t>1</a:t>
            </a:r>
          </a:p>
        </p:txBody>
      </p:sp>
      <p:sp>
        <p:nvSpPr>
          <p:cNvPr id="7" name="Rectangle 6">
            <a:extLst>
              <a:ext uri="{FF2B5EF4-FFF2-40B4-BE49-F238E27FC236}">
                <a16:creationId xmlns:a16="http://schemas.microsoft.com/office/drawing/2014/main" id="{101B6840-6354-5355-B3CA-8E8EBE70C431}"/>
              </a:ext>
            </a:extLst>
          </p:cNvPr>
          <p:cNvSpPr/>
          <p:nvPr/>
        </p:nvSpPr>
        <p:spPr>
          <a:xfrm>
            <a:off x="4281792" y="3262010"/>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a:p>
            <a:pPr algn="ctr"/>
            <a:r>
              <a:rPr lang="en-US" dirty="0">
                <a:solidFill>
                  <a:schemeClr val="tx1"/>
                </a:solidFill>
              </a:rPr>
              <a:t>1</a:t>
            </a:r>
          </a:p>
        </p:txBody>
      </p:sp>
      <p:sp>
        <p:nvSpPr>
          <p:cNvPr id="8" name="Rectangle 7">
            <a:extLst>
              <a:ext uri="{FF2B5EF4-FFF2-40B4-BE49-F238E27FC236}">
                <a16:creationId xmlns:a16="http://schemas.microsoft.com/office/drawing/2014/main" id="{CAB60979-8755-0519-A074-27A343016455}"/>
              </a:ext>
            </a:extLst>
          </p:cNvPr>
          <p:cNvSpPr/>
          <p:nvPr/>
        </p:nvSpPr>
        <p:spPr>
          <a:xfrm>
            <a:off x="1848255"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a:p>
            <a:pPr algn="ctr"/>
            <a:r>
              <a:rPr lang="en-US" dirty="0">
                <a:solidFill>
                  <a:schemeClr val="tx1"/>
                </a:solidFill>
              </a:rPr>
              <a:t>4</a:t>
            </a:r>
          </a:p>
        </p:txBody>
      </p:sp>
      <p:sp>
        <p:nvSpPr>
          <p:cNvPr id="9" name="Rectangle 8">
            <a:extLst>
              <a:ext uri="{FF2B5EF4-FFF2-40B4-BE49-F238E27FC236}">
                <a16:creationId xmlns:a16="http://schemas.microsoft.com/office/drawing/2014/main" id="{C11ADD8E-4089-9E48-B3C9-744DB4293EE2}"/>
              </a:ext>
            </a:extLst>
          </p:cNvPr>
          <p:cNvSpPr/>
          <p:nvPr/>
        </p:nvSpPr>
        <p:spPr>
          <a:xfrm>
            <a:off x="6757469"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a:p>
            <a:pPr algn="ctr"/>
            <a:r>
              <a:rPr lang="en-US" dirty="0">
                <a:solidFill>
                  <a:schemeClr val="tx1"/>
                </a:solidFill>
              </a:rPr>
              <a:t>4</a:t>
            </a:r>
          </a:p>
        </p:txBody>
      </p:sp>
      <p:sp>
        <p:nvSpPr>
          <p:cNvPr id="10" name="Rectangle 9">
            <a:extLst>
              <a:ext uri="{FF2B5EF4-FFF2-40B4-BE49-F238E27FC236}">
                <a16:creationId xmlns:a16="http://schemas.microsoft.com/office/drawing/2014/main" id="{BFF003E7-7028-2007-94CC-96C79BDD61D7}"/>
              </a:ext>
            </a:extLst>
          </p:cNvPr>
          <p:cNvSpPr/>
          <p:nvPr/>
        </p:nvSpPr>
        <p:spPr>
          <a:xfrm>
            <a:off x="4281792"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(3+ Races) 15</a:t>
            </a:r>
          </a:p>
        </p:txBody>
      </p:sp>
      <p:sp>
        <p:nvSpPr>
          <p:cNvPr id="12" name="Rectangle 11">
            <a:extLst>
              <a:ext uri="{FF2B5EF4-FFF2-40B4-BE49-F238E27FC236}">
                <a16:creationId xmlns:a16="http://schemas.microsoft.com/office/drawing/2014/main" id="{1B58CC6D-C475-1B52-C69A-FF8A98417921}"/>
              </a:ext>
            </a:extLst>
          </p:cNvPr>
          <p:cNvSpPr/>
          <p:nvPr/>
        </p:nvSpPr>
        <p:spPr>
          <a:xfrm>
            <a:off x="9233146"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a:t>
            </a:r>
          </a:p>
          <a:p>
            <a:pPr algn="ctr"/>
            <a:r>
              <a:rPr lang="en-US" dirty="0">
                <a:solidFill>
                  <a:schemeClr val="tx1"/>
                </a:solidFill>
              </a:rPr>
              <a:t>(Single Race)</a:t>
            </a:r>
          </a:p>
          <a:p>
            <a:pPr algn="ctr"/>
            <a:r>
              <a:rPr lang="en-US" dirty="0">
                <a:solidFill>
                  <a:schemeClr val="tx1"/>
                </a:solidFill>
              </a:rPr>
              <a:t>4</a:t>
            </a:r>
          </a:p>
        </p:txBody>
      </p:sp>
      <p:sp>
        <p:nvSpPr>
          <p:cNvPr id="13" name="Rectangle 12">
            <a:extLst>
              <a:ext uri="{FF2B5EF4-FFF2-40B4-BE49-F238E27FC236}">
                <a16:creationId xmlns:a16="http://schemas.microsoft.com/office/drawing/2014/main" id="{CFDAB4DB-77EC-9C7A-65F7-868C904FB485}"/>
              </a:ext>
            </a:extLst>
          </p:cNvPr>
          <p:cNvSpPr/>
          <p:nvPr/>
        </p:nvSpPr>
        <p:spPr>
          <a:xfrm>
            <a:off x="9233146"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in Combination</a:t>
            </a:r>
          </a:p>
          <a:p>
            <a:pPr algn="ctr"/>
            <a:r>
              <a:rPr lang="en-US" dirty="0">
                <a:solidFill>
                  <a:schemeClr val="tx1"/>
                </a:solidFill>
              </a:rPr>
              <a:t>(3+ Races) 5</a:t>
            </a:r>
          </a:p>
        </p:txBody>
      </p:sp>
      <p:sp>
        <p:nvSpPr>
          <p:cNvPr id="14" name="Rectangle 13">
            <a:extLst>
              <a:ext uri="{FF2B5EF4-FFF2-40B4-BE49-F238E27FC236}">
                <a16:creationId xmlns:a16="http://schemas.microsoft.com/office/drawing/2014/main" id="{ABC63877-8E6D-B12F-3825-128EB4677C33}"/>
              </a:ext>
            </a:extLst>
          </p:cNvPr>
          <p:cNvSpPr/>
          <p:nvPr/>
        </p:nvSpPr>
        <p:spPr>
          <a:xfrm>
            <a:off x="9233146"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 Other </a:t>
            </a:r>
          </a:p>
          <a:p>
            <a:pPr algn="ctr"/>
            <a:r>
              <a:rPr lang="en-US" dirty="0">
                <a:solidFill>
                  <a:schemeClr val="tx1"/>
                </a:solidFill>
              </a:rPr>
              <a:t>(2 Races)</a:t>
            </a:r>
          </a:p>
          <a:p>
            <a:pPr algn="ctr"/>
            <a:r>
              <a:rPr lang="en-US" dirty="0">
                <a:solidFill>
                  <a:schemeClr val="tx1"/>
                </a:solidFill>
              </a:rPr>
              <a:t>6</a:t>
            </a:r>
          </a:p>
        </p:txBody>
      </p:sp>
      <p:sp>
        <p:nvSpPr>
          <p:cNvPr id="15" name="Rectangle 14">
            <a:extLst>
              <a:ext uri="{FF2B5EF4-FFF2-40B4-BE49-F238E27FC236}">
                <a16:creationId xmlns:a16="http://schemas.microsoft.com/office/drawing/2014/main" id="{2F59D66D-731E-42BF-2D9E-86002A71BA03}"/>
              </a:ext>
            </a:extLst>
          </p:cNvPr>
          <p:cNvSpPr/>
          <p:nvPr/>
        </p:nvSpPr>
        <p:spPr>
          <a:xfrm>
            <a:off x="1848255"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a:p>
            <a:pPr algn="ctr"/>
            <a:r>
              <a:rPr lang="en-US" dirty="0">
                <a:solidFill>
                  <a:schemeClr val="tx1"/>
                </a:solidFill>
              </a:rPr>
              <a:t>11</a:t>
            </a:r>
          </a:p>
        </p:txBody>
      </p:sp>
      <p:sp>
        <p:nvSpPr>
          <p:cNvPr id="16" name="Rectangle 15">
            <a:extLst>
              <a:ext uri="{FF2B5EF4-FFF2-40B4-BE49-F238E27FC236}">
                <a16:creationId xmlns:a16="http://schemas.microsoft.com/office/drawing/2014/main" id="{C76F7EF6-0C2C-05AD-E715-C720280A812B}"/>
              </a:ext>
            </a:extLst>
          </p:cNvPr>
          <p:cNvSpPr/>
          <p:nvPr/>
        </p:nvSpPr>
        <p:spPr>
          <a:xfrm>
            <a:off x="6799609"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a:p>
            <a:pPr algn="ctr"/>
            <a:r>
              <a:rPr lang="en-US" dirty="0">
                <a:solidFill>
                  <a:schemeClr val="tx1"/>
                </a:solidFill>
              </a:rPr>
              <a:t>11</a:t>
            </a:r>
          </a:p>
        </p:txBody>
      </p:sp>
      <p:sp>
        <p:nvSpPr>
          <p:cNvPr id="2" name="Title 1">
            <a:extLst>
              <a:ext uri="{FF2B5EF4-FFF2-40B4-BE49-F238E27FC236}">
                <a16:creationId xmlns:a16="http://schemas.microsoft.com/office/drawing/2014/main" id="{51E37143-D75A-EA77-3CE5-EF47EDC304C6}"/>
              </a:ext>
            </a:extLst>
          </p:cNvPr>
          <p:cNvSpPr>
            <a:spLocks noGrp="1"/>
          </p:cNvSpPr>
          <p:nvPr>
            <p:ph type="title"/>
          </p:nvPr>
        </p:nvSpPr>
        <p:spPr>
          <a:xfrm>
            <a:off x="969524" y="228920"/>
            <a:ext cx="10515600" cy="1000005"/>
          </a:xfrm>
        </p:spPr>
        <p:txBody>
          <a:bodyPr>
            <a:normAutofit/>
          </a:bodyPr>
          <a:lstStyle/>
          <a:p>
            <a:r>
              <a:rPr lang="en-US" dirty="0"/>
              <a:t>How to calculate White/Black segregation?</a:t>
            </a:r>
          </a:p>
        </p:txBody>
      </p:sp>
    </p:spTree>
    <p:extLst>
      <p:ext uri="{BB962C8B-B14F-4D97-AF65-F5344CB8AC3E}">
        <p14:creationId xmlns:p14="http://schemas.microsoft.com/office/powerpoint/2010/main" val="196390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CC8F9-6D23-7E8A-2498-36C2F5E5369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17432A6-AFEE-4462-9881-7A302D8E9C7B}"/>
              </a:ext>
            </a:extLst>
          </p:cNvPr>
          <p:cNvSpPr/>
          <p:nvPr/>
        </p:nvSpPr>
        <p:spPr>
          <a:xfrm>
            <a:off x="1391054" y="1556424"/>
            <a:ext cx="2723745" cy="1527243"/>
          </a:xfrm>
          <a:prstGeom prst="rect">
            <a:avLst/>
          </a:prstGeom>
          <a:solidFill>
            <a:schemeClr val="accent1">
              <a:lumMod val="20000"/>
              <a:lumOff val="80000"/>
            </a:schemeClr>
          </a:solidFill>
          <a:ln w="381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6F8BDDD-3764-6797-FA41-01418FFDA8AB}"/>
              </a:ext>
            </a:extLst>
          </p:cNvPr>
          <p:cNvSpPr/>
          <p:nvPr/>
        </p:nvSpPr>
        <p:spPr>
          <a:xfrm>
            <a:off x="6327817" y="1499681"/>
            <a:ext cx="2723745" cy="1527243"/>
          </a:xfrm>
          <a:prstGeom prst="rect">
            <a:avLst/>
          </a:prstGeom>
          <a:solidFill>
            <a:schemeClr val="accent2">
              <a:lumMod val="20000"/>
              <a:lumOff val="80000"/>
            </a:schemeClr>
          </a:solid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094F6CE-86C6-66C1-50BF-855CA303959B}"/>
              </a:ext>
            </a:extLst>
          </p:cNvPr>
          <p:cNvSpPr/>
          <p:nvPr/>
        </p:nvSpPr>
        <p:spPr>
          <a:xfrm>
            <a:off x="1848255" y="1857983"/>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a:t>
            </a:r>
          </a:p>
          <a:p>
            <a:pPr algn="ctr"/>
            <a:r>
              <a:rPr lang="en-US" dirty="0">
                <a:solidFill>
                  <a:schemeClr val="tx1"/>
                </a:solidFill>
              </a:rPr>
              <a:t>(Single Race)</a:t>
            </a:r>
          </a:p>
        </p:txBody>
      </p:sp>
      <p:sp>
        <p:nvSpPr>
          <p:cNvPr id="6" name="Rectangle 5">
            <a:extLst>
              <a:ext uri="{FF2B5EF4-FFF2-40B4-BE49-F238E27FC236}">
                <a16:creationId xmlns:a16="http://schemas.microsoft.com/office/drawing/2014/main" id="{6F82E181-0BCD-6E57-F148-5E39534FC5C4}"/>
              </a:ext>
            </a:extLst>
          </p:cNvPr>
          <p:cNvSpPr/>
          <p:nvPr/>
        </p:nvSpPr>
        <p:spPr>
          <a:xfrm>
            <a:off x="6757469"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a:t>
            </a:r>
          </a:p>
          <a:p>
            <a:pPr algn="ctr"/>
            <a:r>
              <a:rPr lang="en-US" dirty="0">
                <a:solidFill>
                  <a:schemeClr val="tx1"/>
                </a:solidFill>
              </a:rPr>
              <a:t>(Single Race)</a:t>
            </a:r>
          </a:p>
        </p:txBody>
      </p:sp>
      <p:sp>
        <p:nvSpPr>
          <p:cNvPr id="7" name="Rectangle 6">
            <a:extLst>
              <a:ext uri="{FF2B5EF4-FFF2-40B4-BE49-F238E27FC236}">
                <a16:creationId xmlns:a16="http://schemas.microsoft.com/office/drawing/2014/main" id="{251DEAE1-B47B-7B43-8A6A-97A640AE572C}"/>
              </a:ext>
            </a:extLst>
          </p:cNvPr>
          <p:cNvSpPr/>
          <p:nvPr/>
        </p:nvSpPr>
        <p:spPr>
          <a:xfrm>
            <a:off x="4281792" y="3262010"/>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a:t>
            </a:r>
          </a:p>
          <a:p>
            <a:pPr algn="ctr"/>
            <a:r>
              <a:rPr lang="en-US" dirty="0">
                <a:solidFill>
                  <a:schemeClr val="tx1"/>
                </a:solidFill>
              </a:rPr>
              <a:t>(2 Races)</a:t>
            </a:r>
          </a:p>
        </p:txBody>
      </p:sp>
      <p:sp>
        <p:nvSpPr>
          <p:cNvPr id="8" name="Rectangle 7">
            <a:extLst>
              <a:ext uri="{FF2B5EF4-FFF2-40B4-BE49-F238E27FC236}">
                <a16:creationId xmlns:a16="http://schemas.microsoft.com/office/drawing/2014/main" id="{3B444942-A25E-2811-2CDA-4E8332953598}"/>
              </a:ext>
            </a:extLst>
          </p:cNvPr>
          <p:cNvSpPr/>
          <p:nvPr/>
        </p:nvSpPr>
        <p:spPr>
          <a:xfrm>
            <a:off x="1848255"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 </a:t>
            </a:r>
          </a:p>
          <a:p>
            <a:pPr algn="ctr"/>
            <a:r>
              <a:rPr lang="en-US" dirty="0">
                <a:solidFill>
                  <a:schemeClr val="tx1"/>
                </a:solidFill>
              </a:rPr>
              <a:t>(2 Races)</a:t>
            </a:r>
          </a:p>
        </p:txBody>
      </p:sp>
      <p:sp>
        <p:nvSpPr>
          <p:cNvPr id="9" name="Rectangle 8">
            <a:extLst>
              <a:ext uri="{FF2B5EF4-FFF2-40B4-BE49-F238E27FC236}">
                <a16:creationId xmlns:a16="http://schemas.microsoft.com/office/drawing/2014/main" id="{17CE2D99-38CE-64D3-81C5-040B7C2FD590}"/>
              </a:ext>
            </a:extLst>
          </p:cNvPr>
          <p:cNvSpPr/>
          <p:nvPr/>
        </p:nvSpPr>
        <p:spPr>
          <a:xfrm>
            <a:off x="6757469"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 </a:t>
            </a:r>
          </a:p>
          <a:p>
            <a:pPr algn="ctr"/>
            <a:r>
              <a:rPr lang="en-US" dirty="0">
                <a:solidFill>
                  <a:schemeClr val="tx1"/>
                </a:solidFill>
              </a:rPr>
              <a:t>(2 Races)</a:t>
            </a:r>
          </a:p>
        </p:txBody>
      </p:sp>
      <p:sp>
        <p:nvSpPr>
          <p:cNvPr id="10" name="Rectangle 9">
            <a:extLst>
              <a:ext uri="{FF2B5EF4-FFF2-40B4-BE49-F238E27FC236}">
                <a16:creationId xmlns:a16="http://schemas.microsoft.com/office/drawing/2014/main" id="{87BD2933-B0C2-FDC2-BC38-19665A7289AD}"/>
              </a:ext>
            </a:extLst>
          </p:cNvPr>
          <p:cNvSpPr/>
          <p:nvPr/>
        </p:nvSpPr>
        <p:spPr>
          <a:xfrm>
            <a:off x="4281792"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Black + Others </a:t>
            </a:r>
          </a:p>
          <a:p>
            <a:pPr algn="ctr"/>
            <a:r>
              <a:rPr lang="en-US" dirty="0">
                <a:solidFill>
                  <a:schemeClr val="tx1"/>
                </a:solidFill>
              </a:rPr>
              <a:t>(3+ Races)</a:t>
            </a:r>
          </a:p>
        </p:txBody>
      </p:sp>
      <p:sp>
        <p:nvSpPr>
          <p:cNvPr id="12" name="Rectangle 11">
            <a:extLst>
              <a:ext uri="{FF2B5EF4-FFF2-40B4-BE49-F238E27FC236}">
                <a16:creationId xmlns:a16="http://schemas.microsoft.com/office/drawing/2014/main" id="{16066659-B91D-4DB8-374E-061A8F0B6F63}"/>
              </a:ext>
            </a:extLst>
          </p:cNvPr>
          <p:cNvSpPr/>
          <p:nvPr/>
        </p:nvSpPr>
        <p:spPr>
          <a:xfrm>
            <a:off x="9233146" y="1828800"/>
            <a:ext cx="1780162" cy="98249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a:t>
            </a:r>
          </a:p>
          <a:p>
            <a:pPr algn="ctr"/>
            <a:r>
              <a:rPr lang="en-US" dirty="0">
                <a:solidFill>
                  <a:schemeClr val="tx1"/>
                </a:solidFill>
              </a:rPr>
              <a:t>(Single Race)</a:t>
            </a:r>
          </a:p>
        </p:txBody>
      </p:sp>
      <p:sp>
        <p:nvSpPr>
          <p:cNvPr id="13" name="Rectangle 12">
            <a:extLst>
              <a:ext uri="{FF2B5EF4-FFF2-40B4-BE49-F238E27FC236}">
                <a16:creationId xmlns:a16="http://schemas.microsoft.com/office/drawing/2014/main" id="{9C59F11C-06C9-B6F5-7EED-6359F528833F}"/>
              </a:ext>
            </a:extLst>
          </p:cNvPr>
          <p:cNvSpPr/>
          <p:nvPr/>
        </p:nvSpPr>
        <p:spPr>
          <a:xfrm>
            <a:off x="9233146"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Races in Combination</a:t>
            </a:r>
          </a:p>
          <a:p>
            <a:pPr algn="ctr"/>
            <a:r>
              <a:rPr lang="en-US" dirty="0">
                <a:solidFill>
                  <a:schemeClr val="tx1"/>
                </a:solidFill>
              </a:rPr>
              <a:t>(3+ Races)</a:t>
            </a:r>
          </a:p>
        </p:txBody>
      </p:sp>
      <p:sp>
        <p:nvSpPr>
          <p:cNvPr id="14" name="Rectangle 13">
            <a:extLst>
              <a:ext uri="{FF2B5EF4-FFF2-40B4-BE49-F238E27FC236}">
                <a16:creationId xmlns:a16="http://schemas.microsoft.com/office/drawing/2014/main" id="{49D214CC-954A-ED6E-041E-333D5FC80FD7}"/>
              </a:ext>
            </a:extLst>
          </p:cNvPr>
          <p:cNvSpPr/>
          <p:nvPr/>
        </p:nvSpPr>
        <p:spPr>
          <a:xfrm>
            <a:off x="9233146" y="3252282"/>
            <a:ext cx="1780162" cy="982494"/>
          </a:xfrm>
          <a:prstGeom prst="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Other + Other </a:t>
            </a:r>
          </a:p>
          <a:p>
            <a:pPr algn="ctr"/>
            <a:r>
              <a:rPr lang="en-US" dirty="0">
                <a:solidFill>
                  <a:schemeClr val="tx1"/>
                </a:solidFill>
              </a:rPr>
              <a:t>(2 Races)</a:t>
            </a:r>
          </a:p>
        </p:txBody>
      </p:sp>
      <p:sp>
        <p:nvSpPr>
          <p:cNvPr id="15" name="Rectangle 14">
            <a:extLst>
              <a:ext uri="{FF2B5EF4-FFF2-40B4-BE49-F238E27FC236}">
                <a16:creationId xmlns:a16="http://schemas.microsoft.com/office/drawing/2014/main" id="{F5A921DD-DFE1-E35D-D7A7-7D073BFA1444}"/>
              </a:ext>
            </a:extLst>
          </p:cNvPr>
          <p:cNvSpPr/>
          <p:nvPr/>
        </p:nvSpPr>
        <p:spPr>
          <a:xfrm>
            <a:off x="1848255" y="4646581"/>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White + Others </a:t>
            </a:r>
          </a:p>
          <a:p>
            <a:pPr algn="ctr"/>
            <a:r>
              <a:rPr lang="en-US" dirty="0">
                <a:solidFill>
                  <a:schemeClr val="tx1"/>
                </a:solidFill>
              </a:rPr>
              <a:t>(3+ Races)</a:t>
            </a:r>
          </a:p>
        </p:txBody>
      </p:sp>
      <p:sp>
        <p:nvSpPr>
          <p:cNvPr id="16" name="Rectangle 15">
            <a:extLst>
              <a:ext uri="{FF2B5EF4-FFF2-40B4-BE49-F238E27FC236}">
                <a16:creationId xmlns:a16="http://schemas.microsoft.com/office/drawing/2014/main" id="{1159490B-7E9D-AE41-3117-AA064FA51237}"/>
              </a:ext>
            </a:extLst>
          </p:cNvPr>
          <p:cNvSpPr/>
          <p:nvPr/>
        </p:nvSpPr>
        <p:spPr>
          <a:xfrm>
            <a:off x="6799609" y="4685492"/>
            <a:ext cx="1780162" cy="982494"/>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Black + Others </a:t>
            </a:r>
          </a:p>
          <a:p>
            <a:pPr algn="ctr"/>
            <a:r>
              <a:rPr lang="en-US" dirty="0">
                <a:solidFill>
                  <a:schemeClr val="tx1"/>
                </a:solidFill>
              </a:rPr>
              <a:t>(3+ Races)</a:t>
            </a:r>
          </a:p>
        </p:txBody>
      </p:sp>
      <p:sp>
        <p:nvSpPr>
          <p:cNvPr id="5" name="Title 4">
            <a:extLst>
              <a:ext uri="{FF2B5EF4-FFF2-40B4-BE49-F238E27FC236}">
                <a16:creationId xmlns:a16="http://schemas.microsoft.com/office/drawing/2014/main" id="{C66DE69F-22EC-28A3-CA60-0961F67289B2}"/>
              </a:ext>
            </a:extLst>
          </p:cNvPr>
          <p:cNvSpPr>
            <a:spLocks noGrp="1"/>
          </p:cNvSpPr>
          <p:nvPr>
            <p:ph type="title"/>
          </p:nvPr>
        </p:nvSpPr>
        <p:spPr>
          <a:xfrm>
            <a:off x="906294" y="174118"/>
            <a:ext cx="10515600" cy="1325563"/>
          </a:xfrm>
        </p:spPr>
        <p:txBody>
          <a:bodyPr/>
          <a:lstStyle/>
          <a:p>
            <a:r>
              <a:rPr lang="en-US" dirty="0"/>
              <a:t>Approach 1: Ignore multiracial persons</a:t>
            </a:r>
          </a:p>
        </p:txBody>
      </p:sp>
    </p:spTree>
    <p:extLst>
      <p:ext uri="{BB962C8B-B14F-4D97-AF65-F5344CB8AC3E}">
        <p14:creationId xmlns:p14="http://schemas.microsoft.com/office/powerpoint/2010/main" val="408702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m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URE_template.potx" id="{DA826300-6098-46FC-B033-2D892C092789}" vid="{5D0601C2-2A3D-44BF-A77D-B550A42A67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2B450FAE13DF428D452D28570B249E" ma:contentTypeVersion="15" ma:contentTypeDescription="Create a new document." ma:contentTypeScope="" ma:versionID="acc5181032226024b42f023245fbb7bd">
  <xsd:schema xmlns:xsd="http://www.w3.org/2001/XMLSchema" xmlns:xs="http://www.w3.org/2001/XMLSchema" xmlns:p="http://schemas.microsoft.com/office/2006/metadata/properties" xmlns:ns2="a33f785e-8cd0-4eb1-bd43-936013fb505f" xmlns:ns3="0acb89b9-13e1-4bcb-8949-0c302db1e852" targetNamespace="http://schemas.microsoft.com/office/2006/metadata/properties" ma:root="true" ma:fieldsID="8a2069dc581b6c5ef561e76a3107df64" ns2:_="" ns3:_="">
    <xsd:import namespace="a33f785e-8cd0-4eb1-bd43-936013fb505f"/>
    <xsd:import namespace="0acb89b9-13e1-4bcb-8949-0c302db1e85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3f785e-8cd0-4eb1-bd43-936013fb505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48fd182-3af3-4b45-858c-95346ee1bc1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cb89b9-13e1-4bcb-8949-0c302db1e85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8248cbd-dc44-4ecb-8e65-f550d39050a7}" ma:internalName="TaxCatchAll" ma:showField="CatchAllData" ma:web="0acb89b9-13e1-4bcb-8949-0c302db1e8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33f785e-8cd0-4eb1-bd43-936013fb505f">
      <Terms xmlns="http://schemas.microsoft.com/office/infopath/2007/PartnerControls"/>
    </lcf76f155ced4ddcb4097134ff3c332f>
    <TaxCatchAll xmlns="0acb89b9-13e1-4bcb-8949-0c302db1e852" xsi:nil="true"/>
  </documentManagement>
</p:properties>
</file>

<file path=customXml/itemProps1.xml><?xml version="1.0" encoding="utf-8"?>
<ds:datastoreItem xmlns:ds="http://schemas.openxmlformats.org/officeDocument/2006/customXml" ds:itemID="{CD3866E6-0173-42B4-B9AC-453BCC6D53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3f785e-8cd0-4eb1-bd43-936013fb505f"/>
    <ds:schemaRef ds:uri="0acb89b9-13e1-4bcb-8949-0c302db1e8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6B5A75-0F56-4095-B840-2D387E84D3B9}">
  <ds:schemaRefs>
    <ds:schemaRef ds:uri="http://schemas.microsoft.com/sharepoint/v3/contenttype/forms"/>
  </ds:schemaRefs>
</ds:datastoreItem>
</file>

<file path=customXml/itemProps3.xml><?xml version="1.0" encoding="utf-8"?>
<ds:datastoreItem xmlns:ds="http://schemas.openxmlformats.org/officeDocument/2006/customXml" ds:itemID="{5430FD4C-82F6-4C8D-BAAD-38AC624A6EC8}">
  <ds:schemaRefs>
    <ds:schemaRef ds:uri="http://www.w3.org/XML/1998/namespace"/>
    <ds:schemaRef ds:uri="http://schemas.microsoft.com/office/2006/metadata/properties"/>
    <ds:schemaRef ds:uri="0acb89b9-13e1-4bcb-8949-0c302db1e852"/>
    <ds:schemaRef ds:uri="http://purl.org/dc/terms/"/>
    <ds:schemaRef ds:uri="http://schemas.microsoft.com/office/infopath/2007/PartnerControls"/>
    <ds:schemaRef ds:uri="http://schemas.microsoft.com/office/2006/documentManagement/types"/>
    <ds:schemaRef ds:uri="a33f785e-8cd0-4eb1-bd43-936013fb505f"/>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CURE_template</Template>
  <TotalTime>7281</TotalTime>
  <Words>1205</Words>
  <Application>Microsoft Office PowerPoint</Application>
  <PresentationFormat>Widescreen</PresentationFormat>
  <Paragraphs>208</Paragraphs>
  <Slides>22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8" baseType="lpstr">
      <vt:lpstr>Arial</vt:lpstr>
      <vt:lpstr>Calibri</vt:lpstr>
      <vt:lpstr>Times New Roman</vt:lpstr>
      <vt:lpstr>Office Theme</vt:lpstr>
      <vt:lpstr>Equation</vt:lpstr>
      <vt:lpstr>MathType 7.0 Equation</vt:lpstr>
      <vt:lpstr>Don’t Count Me Out:  Accounting for Multiracial Individuals  in Segregation Studies </vt:lpstr>
      <vt:lpstr>Changes in Census Racial Classifications</vt:lpstr>
      <vt:lpstr>PowerPoint Presentation</vt:lpstr>
      <vt:lpstr>The Growing Multiracial Population</vt:lpstr>
      <vt:lpstr>A Multiracial Boom?</vt:lpstr>
      <vt:lpstr>Black: Metros with Highest Percent Multiracial</vt:lpstr>
      <vt:lpstr>Prior Methods</vt:lpstr>
      <vt:lpstr>How to calculate White/Black segregation?</vt:lpstr>
      <vt:lpstr>Approach 1: Ignore multiracial persons</vt:lpstr>
      <vt:lpstr>Approach 1a: treat multiracial as a category</vt:lpstr>
      <vt:lpstr>Approach 2: Logan and Stults (2011)</vt:lpstr>
      <vt:lpstr>Approach 3: Glaeser and Vigdor (2012): “The End of Segregated Century”</vt:lpstr>
      <vt:lpstr>What we need, but how to do it?</vt:lpstr>
      <vt:lpstr>Taking account of multiple races</vt:lpstr>
      <vt:lpstr>Index of Dissimilarity</vt:lpstr>
      <vt:lpstr>Maximum Segregation with Multiracial People</vt:lpstr>
      <vt:lpstr>Normalizing by segregation across individuals</vt:lpstr>
      <vt:lpstr>MRD ranges from 0 to 1</vt:lpstr>
      <vt:lpstr>PowerPoint Presentation</vt:lpstr>
      <vt:lpstr>PowerPoint Presentation</vt:lpstr>
      <vt:lpstr>Change between 2000 and 2010</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Jargowsky</dc:creator>
  <cp:lastModifiedBy>Paul Jargowsky</cp:lastModifiedBy>
  <cp:revision>18</cp:revision>
  <dcterms:created xsi:type="dcterms:W3CDTF">2025-04-11T20:18:31Z</dcterms:created>
  <dcterms:modified xsi:type="dcterms:W3CDTF">2025-04-17T17:36:28Z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0x010100B92B450FAE13DF428D452D28570B249E</vt:lpwstr>
  </property>
</Properties>
</file>